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5" r:id="rId2"/>
    <p:sldId id="256" r:id="rId3"/>
    <p:sldId id="288" r:id="rId4"/>
    <p:sldId id="257" r:id="rId5"/>
    <p:sldId id="286" r:id="rId6"/>
    <p:sldId id="287" r:id="rId7"/>
    <p:sldId id="290" r:id="rId8"/>
    <p:sldId id="291" r:id="rId9"/>
    <p:sldId id="289" r:id="rId10"/>
    <p:sldId id="292" r:id="rId11"/>
    <p:sldId id="307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8" r:id="rId20"/>
    <p:sldId id="300" r:id="rId21"/>
    <p:sldId id="302" r:id="rId22"/>
    <p:sldId id="303" r:id="rId23"/>
    <p:sldId id="304" r:id="rId24"/>
    <p:sldId id="305" r:id="rId25"/>
    <p:sldId id="309" r:id="rId26"/>
    <p:sldId id="310" r:id="rId27"/>
    <p:sldId id="311" r:id="rId28"/>
    <p:sldId id="312" r:id="rId29"/>
    <p:sldId id="318" r:id="rId30"/>
    <p:sldId id="344" r:id="rId31"/>
    <p:sldId id="345" r:id="rId32"/>
    <p:sldId id="346" r:id="rId33"/>
    <p:sldId id="347" r:id="rId34"/>
    <p:sldId id="348" r:id="rId35"/>
    <p:sldId id="349" r:id="rId36"/>
    <p:sldId id="353" r:id="rId37"/>
    <p:sldId id="350" r:id="rId38"/>
    <p:sldId id="351" r:id="rId39"/>
    <p:sldId id="360" r:id="rId40"/>
    <p:sldId id="361" r:id="rId41"/>
    <p:sldId id="352" r:id="rId42"/>
    <p:sldId id="354" r:id="rId43"/>
    <p:sldId id="355" r:id="rId44"/>
    <p:sldId id="356" r:id="rId45"/>
    <p:sldId id="362" r:id="rId46"/>
    <p:sldId id="358" r:id="rId47"/>
    <p:sldId id="359" r:id="rId48"/>
    <p:sldId id="338" r:id="rId49"/>
    <p:sldId id="339" r:id="rId50"/>
    <p:sldId id="340" r:id="rId51"/>
    <p:sldId id="341" r:id="rId52"/>
    <p:sldId id="342" r:id="rId53"/>
    <p:sldId id="343" r:id="rId54"/>
    <p:sldId id="321" r:id="rId55"/>
    <p:sldId id="322" r:id="rId56"/>
    <p:sldId id="323" r:id="rId57"/>
    <p:sldId id="324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7" autoAdjust="0"/>
    <p:restoredTop sz="94660"/>
  </p:normalViewPr>
  <p:slideViewPr>
    <p:cSldViewPr>
      <p:cViewPr>
        <p:scale>
          <a:sx n="72" d="100"/>
          <a:sy n="72" d="100"/>
        </p:scale>
        <p:origin x="-130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0627-2513-49B4-8966-8ADEC517F442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B87F-61E6-40EE-89E3-E48639D7FD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274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B4563-81DC-46A3-B35B-F966B612F65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6913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İHMALİ VE İSTİSMARI</a:t>
            </a:r>
          </a:p>
        </p:txBody>
      </p:sp>
      <p:pic>
        <p:nvPicPr>
          <p:cNvPr id="2052" name="3 Resim" descr="slide0001_image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18"/>
          <a:stretch>
            <a:fillRect/>
          </a:stretch>
        </p:blipFill>
        <p:spPr bwMode="auto">
          <a:xfrm rot="9220902" flipV="1">
            <a:off x="4408536" y="3580754"/>
            <a:ext cx="4540254" cy="25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89365" y="2416531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VELİ SEMİNERİ</a:t>
            </a:r>
            <a:endParaRPr lang="tr-T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415697"/>
            <a:ext cx="705678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DUYGUSAL İHMAL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7584" y="1340768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ihtiyaç duyduğu sevgi, ilgi ve yakınlığın gösterilmemesi duygusal ihmal olarak tanımlanabilir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0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Osman\Desktop\cocuklarimiziihmaletmeyel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4072"/>
            <a:ext cx="5544616" cy="38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08912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İHMALİNİN SEBEPLERİ NELER OLABİLİR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Cehalet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bilgi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-ekonomik koşullar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içi şiddetin varlığı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Ebeveynlerin geçmişte gördükleri kötü muamele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Ebeveynlerin madde bağımlılığı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tek bir ebeveyn ile yaşaması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 sosyal destek</a:t>
            </a:r>
          </a:p>
        </p:txBody>
      </p:sp>
      <p:pic>
        <p:nvPicPr>
          <p:cNvPr id="10242" name="Picture 2" descr="C:\Users\Osman\Desktop\2011de_en_az_815_cocuk_ihmalden_oldu_h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810" y="4136770"/>
            <a:ext cx="500479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3528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08912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İHMALİN ÇOCUK ÜZERİNDEKİ ETKİLERİ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" y="13508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Gelişim geriliği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Ölüme kadar varabilen sağlık problemleri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 problemleri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 problemleri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Yalnızlık ve korunmasızlık hissi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Madde bağımlılığı</a:t>
            </a:r>
          </a:p>
          <a:p>
            <a:r>
              <a:rPr lang="tr-TR" alt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Suça yönelme riski</a:t>
            </a:r>
          </a:p>
        </p:txBody>
      </p:sp>
      <p:pic>
        <p:nvPicPr>
          <p:cNvPr id="11266" name="Picture 2" descr="C:\Users\Osman\Desktop\akp_iktidarinda_suca_itilen_cocuk_sayisi_korkutuyor_h2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46" y="4149080"/>
            <a:ext cx="4536504" cy="23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sman\Desktop\598044_de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3559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0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57342" y="332656"/>
            <a:ext cx="787534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OCUK  İSTİSMARI  NE  DEMEKTİR?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86600" y="1124744"/>
            <a:ext cx="741682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0-18 </a:t>
            </a:r>
            <a:r>
              <a:rPr lang="en-GB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GB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grubundaki</a:t>
            </a:r>
            <a:r>
              <a:rPr lang="en-GB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Sağlığını,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 gelişimini,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Psikolojik gelişimini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tr-TR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osyal </a:t>
            </a:r>
            <a:r>
              <a:rPr lang="tr-TR" altLang="tr-TR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gelişimini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bilerek veya bilmeyerek olumsuz etkileyen her türlü harekete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“ÇOCUK İSTİSMARI”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denir.</a:t>
            </a:r>
            <a:endParaRPr lang="en-GB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Osman\Desktop\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816424" cy="25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335129"/>
            <a:ext cx="787534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İSTİSMAR ÇEŞİTLERİ NELERDİR 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1556793"/>
            <a:ext cx="6912768" cy="3936591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altLang="tr-TR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en-GB" altLang="tr-TR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endParaRPr lang="en-GB" altLang="tr-TR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</a:t>
            </a:r>
            <a:r>
              <a:rPr lang="en-GB" altLang="tr-T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endParaRPr lang="en-GB" altLang="tr-TR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GB" alt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endParaRPr lang="en-GB" altLang="tr-TR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</a:t>
            </a:r>
          </a:p>
          <a:p>
            <a:pPr marL="514350" indent="-514350">
              <a:spcBef>
                <a:spcPts val="975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415697"/>
            <a:ext cx="705678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FİZİKSEL İSTİSMAR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4689" y="1196752"/>
            <a:ext cx="7893050" cy="2464394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sebeple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yetişkin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yaralanması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örselenmesidir</a:t>
            </a:r>
            <a:endParaRPr lang="en-GB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tokattan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başlayarak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itli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aletlerin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kullanılmasına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devam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edebilir</a:t>
            </a:r>
            <a:endParaRPr lang="tr-TR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yaygın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rastlanılan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kolay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istismar</a:t>
            </a:r>
            <a:r>
              <a:rPr lang="en-GB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tipidir</a:t>
            </a:r>
            <a:endParaRPr lang="en-GB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MQEhEQEBIWFhUVFhUaGBUVGBUWFRcdGBgYGBUYGxgYHSkgGRomHSAaITEhJSotLi8uFx8zODMwOCgtMCsBCgoKBQUFDgUFDisZExkrKysrKysrKysrKysrKysrKysrKysrKysrKysrKysrKysrKysrKysrKysrKysrKysrK//AABEIAL8BCQMBIgACEQEDEQH/xAAcAAEAAgIDAQAAAAAAAAAAAAAABQYEBwIDCAH/xABBEAACAQMDAgQCBwQHCAMAAAABAgMABBEFEiETMQYiQVEHYRQjMkJxgZFSYnKxCENTgpKishUkMzRjc6HCFsHw/8QAFAEBAAAAAAAAAAAAAAAAAAAAAP/EABQRAQAAAAAAAAAAAAAAAAAAAAD/2gAMAwEAAhEDEQA/AN40pSgUpSgUpSgUpSgUpSgUpSgUpSgUpSgUpSgUpSgUpSgUpSgUpSgUpSgUpSgUpSgUpSgUpSgUpSgUpSgUpSgUpSgVjXN2sZQNkb3CA+gJBIyfTOMD5kD1rp1LU47cqZSVQ95CD01PYb2H2Afc4GeM8iobW5u8Mr/U3PEM4x9VKfNGrHtjcAUb3G0/dyEtBqqlWZsrtlMTA9w28IPyOVYH2YVIg1rG+8RoiXDSFUaWBWkViFEdxBIIHDE/vdPHbhc1dtL8T2dyQsN3BI+MlEljZvn5Q2cfOgmaVx3VyFApSlApSlApSlApSlApSlApSlApSlApSlApSlApSlApSlApSlApSlApSlB1yLnOeRjse1at1+MySz29rItvYbljuJOpGkbSFxvjg6o2xyDsWUkbuMBuRfPGGovb2k0kWDKQqRA5OZJGEcfA5xuYE/IGq1aaP0RcwoN72ttGkIZFdmkkVnlmAIwxdyAT+43zoMPSfhfDFIJD9azM4eSQ73dHjkjLZYHzkmOT2B3Y4xV4uNBtpEEctvEy8cFF9Ox7d67NH08W8SRLnaucD9kFiwQfurnaPkorNagqlzFJpf1qO8tnn62ORi724/tI3PLRj7yNnA5B4wbVG+QCKrVxqjN/xFx0phFcR4JR45RtSQZ52nKN8sSKe1d3ghyLcwtnNtLNb5JySsTlYmP4x7TQWKlKUClKUClKUClKUClKCgUpSgUpSgUpSgUpSgUpSgUpSgUpSgUpSgVxY9sVi6lqUVvGZZpAiD7zfoAB3YnsAMk5rXup/EwuWSziKptX/eLgMgQM4RphERueNByx4xlc4ByAsN/L9L1GGAH6qy+tlPoZnUrBGfmAzSY7jye9WJ7CNnWUqN6jhuxx7EjuO/BqraTpccVxb2iMXESPcyuTlpZZDsjkfH2s/WMPQYXH2RVzFBg6nqKwKCe5PA9fU5/Dg/pXTpt6LqNiylfRhk+ozjPHIzg+xFRnio2Ue2a+n6YPlUFsbjk8AAFmOCRgelZPhm6sz1FtZg5zl0LEyKTz5lbzKT8xQa+169uEvbq3KTNALWWFp2jYFjsMtvlgMOVO5VfuctkZ5N78G+b6bJ6Pdy49vqwsRx/eU1M6imYpQOCUfHyODzUX4DjC6bYYHe2gY/NmjVnJPqSxJz86CwUrjur7mg+0rjurlQKUpQKUpQKUpQKUpQKUpQKUpQKUpQKUpQKUpQKUpQfM1EeItejsow75Z3O2KJcdSV/RVHoPUseAASa79e1RLSF5nBOMBUXG53Y7URQfvMxA/OtWzTPJK93dNukk8uF5jhRcN0VI5CYwz9i+6JO8mAGVc3UkxE9yd8jcKF39NFfICwoMEqefrOGfBOViBJjrmNUSKRcfVuoyxA+rdlg8r7QhCkwr5fIwiK5ZSd3ye+B77mc4JBJOctjDLH9slsfZIErJtGIYyR1InWhuGZlKu0kRbiQseg43uSNrN19g48g2hV8oFBP/AAzvT9NubeRiQLePoBhg9OORwyj3Cs2OfMv2TytbQ9K0HbpcW7nUEOyWLrtHGuXWVY0dHEnqc9J1A9AE5JAralp4omCI09hceZVIeAJcRtkA5UqwcD+JQaCm6nosetPf20xVbpJZWtZgcsiwSGLpkA+VeFJXjPUDelTPiHRJVuYpYw+6RRtlixvimVFBHmBVY5AoLOwIxCVxlxXfoukST3cl3slgjS4Mkayhw7B4lWYdMybEVm3k+XcTg1bdTuzEm4KD82cIi49WZuw/AE0Fcli1KSOSXyLKsbRiAsOlOfMDKDyYsnBUE8DIYe3O21A2FvbWu63HRhijLSzhM7EVWIUAnuPXFY8k7XROfpFyO2y3BtrbHzmdlabjH2WYH9mofxBDbxLm4ktbNVGTEn18nPGSgX7XpkA8+tBhah4jjmkZBLpyt6GVk7k8f1rHn5gH8K6bvwlql0glt7izwfsmFpo149d0flP6Z+dZXhOFWkX6O91KOCvWa3tkI9umimXb82ArZM97HCqtKyxg+5AXPrycUGt/DOr6vp9xHb6unUt5nEcdypVhG7cIrOuCQx484zkjmtqiq7q5SWWOB33Q3MbJwwyjqDJE6EdiVEhz7xr86z/Dt400CNIcyKWjkIGAXjYo5A9iQSPkaCUpSlApSlApSlApSlApSlApSlApSlApSlApSlAr4a+18NBrb4hajvvIbbJ+rjVwgIG55maJc+3bZn0ExbuuaqXiDT52KTwN1VTgwr5WIx1WZcnzEg9RgcBA8QHKjE58WdPkgu4tSCsYDEI5iuTs2mTDEDuCjuAewO3tUZpGtidYyOMlQQvILkq5A54HXkU+oKWuKCoW9zNdXIgbfCvm6mQUbhWJUDg8qm391VCj1LXaGMRKsCKQqrbKMbvT6NzjkEnDc/OsXWLWO7eRpJDGsA8sgKhtwG5vMc5REZQwOOeu5BOKltI8H3Rt+vczsowhRYYl6+1dioXDEqWCqrlAM8EZPAoMKGbzIp5B6o7qQQ014pGO/qeav2nassGm28rZ4RUXCs4yMom7bnC5AyT2zWu7e5EgYbgzwS7HYHKk/SlOVPPBWUd+3I9KvfhjTEvNJs1kLAPGHBBwQW3HkdmGGIwQRz70HDQfG6Osz3TLGF6ZXaGbIZVzwMljk5wBwDg9jUjf24aTKQG4k7hp2IgizyMDG3d/Apb3NQtvpEcM9rbTqCIjtRwOGBBMQOfsl3DM5+88UeT5gKut0rlSIyAx7MwyB7nHqflQVLxC7KNlxLLPJtLC1tybeIKO7yup3iMfvPg4ICk8VrjSbK61Jr7MUP8AurqqWisY4IyQxdn2MjSuNu3LN9oufugVt+6to7O3mfaXcjLM3Mk0nZNx9ctgBeAOwAHFVD4beH0W5v5g7ho5VgcKQI5SkSGVnXHmJkZzk8896CU+H/hVbZDKUA6hDxrksyK6hsM5JLEEso+SjueTYNP16G4kaFOSBkEjhxgE4z+I71361exW1u7zv04wu0sM558oCqoJLHsABmqZZ6z9FxLDpk6ow2iadgjybmBCBfNsJOMb9g47igkLHwbJDNHM1y8xE4kIkCqFAE+NgVeP+KRjt3xjJqa8KPuikf0e4uGX2K9RgCPkcZ/Oo258WiWAPYgPOZFjEEnDbsgsjc5A2ZbeMjGGGQRWd4Pjkjg6UkDQiN2WNWZGbZwy5KMRwSVznnbnjNBYKV1SzqgLMwAHckgAfmax4NVheQwpKjSABiisCwB7HA9KDNpXwGvtApSlApSlApSlApSlApSlApSlApSlApSlBjahMscckj42ojM2e2ACTn8q81wWSTsZw0kUjtvIQsFXPmcgAEHAWcY/hre/xIuOnpl6f2oSn4dUiLP+atAxXKrgDacMqqcjIyylh29pHH4GgzNKjntpoFmdJrczpvIJDsBNIMEZ4Uyo4yOcKc8HFejklUrv3eXGcngYx3+Vedra93I0WTiTamFP2d5hWbGD3zLMc49TVgXVLiaJIXvH6aDG2MdMyJLJGoErg/WN05ASQF7k9xkhneKr6Ga9kmgWLpgRx9eIg9Zw8Uj7iODsChc8+o9ONl+DIOnp9in7NtAP0jXNaZ1S9WKHCrhACVAz2jhmix3/AOkD+YreHh+PZa2yn0hiHHbhBQQ3jO1AVLgnai5SVh3SNyCso+ccojfPoA9cLHxPMIkMtjcMwGGki+jtExHBZD1gSpPIyM81aioPBqk/EDTLa0sru7jQwyJGxDW8j25LtwuemwBJYjkg0FX8YfEbp3UCzwvFbxFJWjlC9S4PmwV6bMuEYA7SeW25xjNTvgLVYfpt7DE+5LoJeQMcjcsg2SAAjIKkLkdxk+1aG8UapPcywS3aSCMABFdmZygPmy7nJY+5/SpPwPqwivE6QlEJCjdjqSQt2Eqgem8kFR9oSEYORQb2+JtmJLeAuu6NJ1L8427o5I1fORgq7KcnOO+CQKktHRruyWO+jzvVkfeu0SjkCTYeU3jzbTyM9hisW1il1BNtxLCYBw6W7PmY+gk3AGJe+Yxkk482AQeXjIRssCGURyCQOpBGUABVpOewXIOT64HrQSGn6Xa27/VIgm2cufNOy55LOcu2W7knk1JXNwkSs8jBVUZLMcAAe5Na10ywuHvY5lV5AGQtO4yAW5kxuIzjBAK9gy4zjAt3jdS9uIEOJZpI0ibjKPuD9QZ77ApfH7tBEaRE2pM003U6YdSIyzpHG0bHCBP61gQGZmG3PGDziQk8HR7cK3BfqFdkSAvgAvmFUcNgAZDeg71N6THEiLFCQVj8vBDEEd9xH3vU57nmu+6uUjAMjBQWVQScZZiFUfiSQKCK0m7McslrJJv2Khjdhh2BzuVj2Zlwpz6hx8zU7Vb1aELfWMxY+fqx7R2LdNnjY/wgSj++asgoFKUoFKUoFKUoFKUoFKUoFKUoFKUoFKUoIzxHosd9BJazbtj7clDtbysGGD+IFaG+LvhaPSVtfoss+JGfdvcsBtwRgelejK0x/STT6myP/UcfqtBpe31qZCGEhyGDebDc5znkcdh+lcl1uUAAEDAUZ2jsoQDg8fcX9KiazNIhEk0aN2LDP4d6C0+AY31K+trGaQiN+tnakeQOnK7YyvBPIyOcNxXquJAqhR2AAH5V5b+DB3a3aEcf8wcew6EtepxQK1j8fNRVNPW33hTPIO/qsQMh7epcIPzrZprzZ8XdejuNWaKUFobYCLCtzuODIfxDcY/coKFBKJnUXE7KoXAY5fAUYVQPQcAV9tL427sYWJzuUMMqSueCMcq3AOfSupbXrS9O3BbJOwHG4jPGccA4713RJFCZknV+orbVKEYBXeGyfXzbcfgaD07e+G7hXE0EqyOBgO56NwB6AzRqVlUfsSIR659ay9D8PsD1roZkyDhm6hz6O7YAZxztUDYgPlHrU5pdwJoYZR2kjRx7YZQw/nWVig+AVUfF7SNJKINxkgsbl0C998pCIVA+8AkmP4qtxNQSMP8AaTj3tI/yxNJj9cn/AAmgwfAlpGgnlhZSjSbY9qCPEaKuxSF4Yhi+GOThufYfPiiWOm3HTi6jABhg4MezziUHGfLjPHNZniZbkiL6Mu5QcuAQDwyEDB78Bq5+HIZGtil1HgtuBjcA+UjGD34PP60HRPL1rjTlI8yo9w2PT6vpjP4mQ/4TVmFV3wvGZDNeyDzTNsUescURZY4/kd29yPd8elWKgUpSgUpSgUpSgUpSgUpSgUpSgUpSgUpSgVpv+kl/y1l/3X/0VuStL/0krhelYx58xkkb8goB/mKDQlSegpmRj+zDcNn2xC+3/Nt/Wo2pbSUIgvn/AOlGn5vPEf8ASrUFy+AVvv1VW/s4Zm/8Kn/tXpqtB/0cNOzNeXJHCxrGD/E25h/lWt+UHTdziNHkPZFLH8hmvIVzcyahMyeQM8kr5ICsSzFiCRyzHPb3r0x8Ub7oaVfSZwTEUBHfMhEY/wDLV5aS3LxS3DSHcjqMdy27724nI/Q0HyC0I6hMixmPPc+Ytz5Vx+YyPauM9snRWUSZcuQ0Z4I4yCPce5+fb1PVZhC6iZmVM+ZlGWA+Q9a5ERLKBuZogy5IG1mXI3YB7HGcUHq/4ZzmTStPYn+ojH+Ebf8A6qz1T/hM4bS7QqMLtfaCckDe2Bn8Kt5oKf8AFHxcNLtDKmDNIdkKn9rGSxHqFHP44HrXnvQfF95a3Lzm5kV58dR3JcMDkKzDByFySMcj0HobT/SB1MvqMcH3YYRj2zISWP48L+gqklRdWwKjMtshD+u+InysoHbp9j8mB9DQeh9Pa4uIEDW8N5H2BmkCTIw4ZXPTZXxxiRcFhg45rjeeH7lbbEjPcMrfVwRuyxxbmGGLs6vMUGSu5h6du9aU0HxRONn0a9a1nCqpEhzbzheELHBVHC+XzDBAHI7VtHwx4l1O+tgCcyM7g9KBowFUleLl26QBIzuVXPPagldKvmtnSxW46E+CyW92kW2UEnlJInzlnzkks2cnB4zP2Xi+3YqkzrDKW27GYEE7tuVccFScAE4PIBANUfwl4VWXVb2W+iMjxxxqVlc3CIXAxh3+1kZIGBsH48SFv4TuIrm7t0jQWl4frJyxeQxYAeDzHcGK5UHkeZm5IAoNkq1cq6olCgADAAAAHYewrB1PWobbHVfBPYAM7Y7Z2qCQvzoJOlcIJQ6hlOQRkEdiPQ1zoFKUoFKUoFKUoFKUoFKUoFcVPf8A/Zrka4ig+15n+POsfSNTaEHy20aoB6bj55D8jyq/3K9J3MoRWdjgKpJ/AAmvGevakbq4nuG7yyO/PfBPA/TFBHipqaQRWSRj7Vw5kb+CMtGn5b+p/hNR+mWLTyxwp3dlUeuM+v5DmsnXboTTuYwdg2pGvJwiAJGB+QB/Og9D/AXTelpSS45nkkf5kK3TX/Sf1rZFQ/hHTfotlaW/9nDGp9MnaNx/M5P51MUFG+LlpeTWSR2ERkk6yMwUrkKoY58x5823ivO2q+HpYFVZoZkuCXJjMZA2Du4wvbJHIJH4V7BYVr/x5b5uN33hb4U4+9K7wqP8TqfyoPOc6fVxRGEpICxLMNpcHsBnHFdbJE0KBAevv2lRuO4HOMDGCc4GAR+HrXsc2qsgjdVZcAbWAZeBjseK1Pp3gmzkvmWS3Qhry58u3y7EWU7QM4Ay0Xagt3wfBGlWqkYZd6sD3BDsCD+dXM1iabp0VsgigQIgJIVe3PfvWWaDQ/irwyuq6xew5cMrRruQg7B01OWQpyvPfeveo+3+FgW46UGosHVsLJ9HKLn1wwmJ9x2/nU7cts1fWZQfMiSMvqVK2oww/ZPbzc+1SvjPR4bFdJnt444mV1iYqoXcpiL+fBXcQyA8n1NB0aV8I9PurSJ2EkcoDJI0b93Rij8MCByD6ViDU71dRTRdIlZYrYJvadFwoTBZchAemRge5LHBxWy/CYASdF7LcTf526v/ALVMiBQxcKNxABbAyQCSBnvjk8fOgwNF04wI29+pLIxeWTG0MxAXhcnaoACgZ7KO9a31zx3PHqE1tudGD7IU2xmM/ZEe9GIdgzEneDjsABjJ2dq+oLbQzXEmdsSM5x3O0ZwPme351RPEnisT20oEZDRHf5JEkzsLZPoTwCwwD933oIhPFC3CPKt3I+3coZZGjBbsBtUhfUHGDxjvUZd2EmozrAt6dtxKVmLDeyhVJjQ7WXynaRg+4J7mq5pMlhMjtOxhkSeIsOFQwHYssYQ/Z+8cgZzn8KmvCupW0U0tzaqsMau5VpcnOVZYeODIuCQPMoB2+Y5IAbt0TTktLeG2jzsiQKue+BWfVL+H+tXF4HklVzFhdssgVd75YP09qjdDgKQee/erpQKUpQKUpQKUpQKUpQKUpQfGOBULe+JYoyAoaTOfsDOMcVNOMiq3J4OhORvfnP8AZn/UhoI7xnrnU02/AjkjZreUDqJIBgocncBgcZ5JFeYP9nlsbGRsjP21XHyO4jBr1Ff/AA9gmieB5X2uuGKpArH14ITg9qpD/AKLcSL5wvoDEpb9d2D+lBqnR7Qw75CVMux0ijjcPJukGwvtTOQqFyOc7gtc9J+jWk9vNMZJenKjNEsWwFVOTl5CDnOOMY4PIrZWofAZwc298p/7kZUj2wVJ/lU34V+EPSctqVybpcYWHMnTz+0248kegxQTvhf4p2V/NHbRrMkkmdqunHALHJUkDgVeQ1ROkeGrS05traKI88ooB57jd3rjqmhCb+tkB55JJHPoQCP50EwTVI1O4WbUFh3IcSWyFcjd9Us1052+2RD+tdn/AMNmwR9M8pPYRuCPlzKRj8qrL/B91d5YdRdWLFlDxBsE8ncwYE85wQBjNBtN7tF4Z1B9iyg/pmqLpetQjVZ0aRQFafaScLukWyGN32ckiT19CK69D+HUqszX131eAAETBGPUvIWJ/CuqT4NWTSyzde4G8sQFaNdpY5Y52ZIyTweOfwoNk7q+E1V/Cvg0WEjS/S7iYlNgWQoI1GQchEUDdwOazta0HrsrpM0TDuRuIb243AA0GsZ7C4lutZjSF+pO0qpgjABVIi5GMbQrAnzZ5HFWr4uRP0LR0DbIblXdlzlQI3QDCncclh2qu33wjvDcvdQajsdiTuIl3844LKwyOB+gqT1PwBqFzZizudREp3hiWQ7SF5QH1YZ5PbsPnQWTwAXZLmR45E6k+5RKrIxHQhXdhucEhqtZNau8K/D3UrKWJjqpaFGUtDtkYMoxlBvbygjjjtWxdQtGlQqsrxnjzR7d3HtuBFBXvE/iMRu0DQJLDmOKctKq4M/lRBGVPU4Izkrww784oGt6ZAJbWWxhkhjDYkG8FDgxtCm0O2FOfQY4Ue2bBqHw1lklef6Y7F2yyyFdpwAM46ZB4GKN8MJNr7L+RXZcENGjpndu9ApwSByMcAe1BFWtpb3MYZkUsgAJIGVKpxn9M/POfWuuxkRbq1Z4FkVOtlcx7VEhXp8OQMk7Pcjn3rtk+HOo8L1rR+ftFGBAIxjzA5x7fOs7T/hbOvmmv1LEgnbCT29MtJyMcduxoLho3ilJ9m6GSFZGZInk2bJCuchSrH2OM4zjirEK13pvw2McqSS3bTLGcxrsCCPksxVcspJLMc4z5jzWxFoPtKUoFKUoFKUoFKUoFKUoFKUoGKUpQKUpQKUpQKUpQKUpQKUpQKUpQKUpQKYpSgUpSgUpSgUpSgUpSgUp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MQEhEQEBIWFhUVFhUaGBUVGBUWFRcdGBgYGBUYGxgYHSkgGRomHSAaITEhJSotLi8uFx8zODMwOCgtMCsBCgoKBQUFDgUFDisZExkrKysrKysrKysrKysrKysrKysrKysrKysrKysrKysrKysrKysrKysrKysrKysrKysrK//AABEIAL8BCQMBIgACEQEDEQH/xAAcAAEAAgIDAQAAAAAAAAAAAAAABQYEBwIDCAH/xABBEAACAQMDAgQCBwQHCAMAAAABAgMABBEFEiETMQYiQVEHYRQjMkJxgZFSYnKxCENTgpKishUkMzRjc6HCFsHw/8QAFAEBAAAAAAAAAAAAAAAAAAAAAP/EABQRAQAAAAAAAAAAAAAAAAAAAAD/2gAMAwEAAhEDEQA/AN40pSgUpSgUpSgUpSgUpSgUpSgUpSgUpSgUpSgUpSgUpSgUpSgUpSgUpSgUpSgUpSgUpSgUpSgUpSgUpSgUpSgUpSgVjXN2sZQNkb3CA+gJBIyfTOMD5kD1rp1LU47cqZSVQ95CD01PYb2H2Afc4GeM8iobW5u8Mr/U3PEM4x9VKfNGrHtjcAUb3G0/dyEtBqqlWZsrtlMTA9w28IPyOVYH2YVIg1rG+8RoiXDSFUaWBWkViFEdxBIIHDE/vdPHbhc1dtL8T2dyQsN3BI+MlEljZvn5Q2cfOgmaVx3VyFApSlApSlApSlApSlApSlApSlApSlApSlApSlApSlApSlApSlApSlApSlB1yLnOeRjse1at1+MySz29rItvYbljuJOpGkbSFxvjg6o2xyDsWUkbuMBuRfPGGovb2k0kWDKQqRA5OZJGEcfA5xuYE/IGq1aaP0RcwoN72ttGkIZFdmkkVnlmAIwxdyAT+43zoMPSfhfDFIJD9azM4eSQ73dHjkjLZYHzkmOT2B3Y4xV4uNBtpEEctvEy8cFF9Ox7d67NH08W8SRLnaucD9kFiwQfurnaPkorNagqlzFJpf1qO8tnn62ORi724/tI3PLRj7yNnA5B4wbVG+QCKrVxqjN/xFx0phFcR4JR45RtSQZ52nKN8sSKe1d3ghyLcwtnNtLNb5JySsTlYmP4x7TQWKlKUClKUClKUClKUClKCgUpSgUpSgUpSgUpSgUpSgUpSgUpSgUpSgVxY9sVi6lqUVvGZZpAiD7zfoAB3YnsAMk5rXup/EwuWSziKptX/eLgMgQM4RphERueNByx4xlc4ByAsN/L9L1GGAH6qy+tlPoZnUrBGfmAzSY7jye9WJ7CNnWUqN6jhuxx7EjuO/BqraTpccVxb2iMXESPcyuTlpZZDsjkfH2s/WMPQYXH2RVzFBg6nqKwKCe5PA9fU5/Dg/pXTpt6LqNiylfRhk+ozjPHIzg+xFRnio2Ue2a+n6YPlUFsbjk8AAFmOCRgelZPhm6sz1FtZg5zl0LEyKTz5lbzKT8xQa+169uEvbq3KTNALWWFp2jYFjsMtvlgMOVO5VfuctkZ5N78G+b6bJ6Pdy49vqwsRx/eU1M6imYpQOCUfHyODzUX4DjC6bYYHe2gY/NmjVnJPqSxJz86CwUrjur7mg+0rjurlQKUpQKUpQKUpQKUpQKUpQKUpQKUpQKUpQKUpQKUpQfM1EeItejsow75Z3O2KJcdSV/RVHoPUseAASa79e1RLSF5nBOMBUXG53Y7URQfvMxA/OtWzTPJK93dNukk8uF5jhRcN0VI5CYwz9i+6JO8mAGVc3UkxE9yd8jcKF39NFfICwoMEqefrOGfBOViBJjrmNUSKRcfVuoyxA+rdlg8r7QhCkwr5fIwiK5ZSd3ye+B77mc4JBJOctjDLH9slsfZIErJtGIYyR1InWhuGZlKu0kRbiQseg43uSNrN19g48g2hV8oFBP/AAzvT9NubeRiQLePoBhg9OORwyj3Cs2OfMv2TytbQ9K0HbpcW7nUEOyWLrtHGuXWVY0dHEnqc9J1A9AE5JAralp4omCI09hceZVIeAJcRtkA5UqwcD+JQaCm6nosetPf20xVbpJZWtZgcsiwSGLpkA+VeFJXjPUDelTPiHRJVuYpYw+6RRtlixvimVFBHmBVY5AoLOwIxCVxlxXfoukST3cl3slgjS4Mkayhw7B4lWYdMybEVm3k+XcTg1bdTuzEm4KD82cIi49WZuw/AE0Fcli1KSOSXyLKsbRiAsOlOfMDKDyYsnBUE8DIYe3O21A2FvbWu63HRhijLSzhM7EVWIUAnuPXFY8k7XROfpFyO2y3BtrbHzmdlabjH2WYH9mofxBDbxLm4ktbNVGTEn18nPGSgX7XpkA8+tBhah4jjmkZBLpyt6GVk7k8f1rHn5gH8K6bvwlql0glt7izwfsmFpo149d0flP6Z+dZXhOFWkX6O91KOCvWa3tkI9umimXb82ArZM97HCqtKyxg+5AXPrycUGt/DOr6vp9xHb6unUt5nEcdypVhG7cIrOuCQx484zkjmtqiq7q5SWWOB33Q3MbJwwyjqDJE6EdiVEhz7xr86z/Dt400CNIcyKWjkIGAXjYo5A9iQSPkaCUpSlApSlApSlApSlApSlApSlApSlApSlApSlAr4a+18NBrb4hajvvIbbJ+rjVwgIG55maJc+3bZn0ExbuuaqXiDT52KTwN1VTgwr5WIx1WZcnzEg9RgcBA8QHKjE58WdPkgu4tSCsYDEI5iuTs2mTDEDuCjuAewO3tUZpGtidYyOMlQQvILkq5A54HXkU+oKWuKCoW9zNdXIgbfCvm6mQUbhWJUDg8qm391VCj1LXaGMRKsCKQqrbKMbvT6NzjkEnDc/OsXWLWO7eRpJDGsA8sgKhtwG5vMc5REZQwOOeu5BOKltI8H3Rt+vczsowhRYYl6+1dioXDEqWCqrlAM8EZPAoMKGbzIp5B6o7qQQ014pGO/qeav2nassGm28rZ4RUXCs4yMom7bnC5AyT2zWu7e5EgYbgzwS7HYHKk/SlOVPPBWUd+3I9KvfhjTEvNJs1kLAPGHBBwQW3HkdmGGIwQRz70HDQfG6Osz3TLGF6ZXaGbIZVzwMljk5wBwDg9jUjf24aTKQG4k7hp2IgizyMDG3d/Apb3NQtvpEcM9rbTqCIjtRwOGBBMQOfsl3DM5+88UeT5gKut0rlSIyAx7MwyB7nHqflQVLxC7KNlxLLPJtLC1tybeIKO7yup3iMfvPg4ICk8VrjSbK61Jr7MUP8AurqqWisY4IyQxdn2MjSuNu3LN9oufugVt+6to7O3mfaXcjLM3Mk0nZNx9ctgBeAOwAHFVD4beH0W5v5g7ho5VgcKQI5SkSGVnXHmJkZzk8896CU+H/hVbZDKUA6hDxrksyK6hsM5JLEEso+SjueTYNP16G4kaFOSBkEjhxgE4z+I71361exW1u7zv04wu0sM558oCqoJLHsABmqZZ6z9FxLDpk6ow2iadgjybmBCBfNsJOMb9g47igkLHwbJDNHM1y8xE4kIkCqFAE+NgVeP+KRjt3xjJqa8KPuikf0e4uGX2K9RgCPkcZ/Oo258WiWAPYgPOZFjEEnDbsgsjc5A2ZbeMjGGGQRWd4Pjkjg6UkDQiN2WNWZGbZwy5KMRwSVznnbnjNBYKV1SzqgLMwAHckgAfmax4NVheQwpKjSABiisCwB7HA9KDNpXwGvtApSlApSlApSlApSlApSlApSlApSlApSlBjahMscckj42ojM2e2ACTn8q81wWSTsZw0kUjtvIQsFXPmcgAEHAWcY/hre/xIuOnpl6f2oSn4dUiLP+atAxXKrgDacMqqcjIyylh29pHH4GgzNKjntpoFmdJrczpvIJDsBNIMEZ4Uyo4yOcKc8HFejklUrv3eXGcngYx3+Vedra93I0WTiTamFP2d5hWbGD3zLMc49TVgXVLiaJIXvH6aDG2MdMyJLJGoErg/WN05ASQF7k9xkhneKr6Ga9kmgWLpgRx9eIg9Zw8Uj7iODsChc8+o9ONl+DIOnp9in7NtAP0jXNaZ1S9WKHCrhACVAz2jhmix3/AOkD+YreHh+PZa2yn0hiHHbhBQQ3jO1AVLgnai5SVh3SNyCso+ccojfPoA9cLHxPMIkMtjcMwGGki+jtExHBZD1gSpPIyM81aioPBqk/EDTLa0sru7jQwyJGxDW8j25LtwuemwBJYjkg0FX8YfEbp3UCzwvFbxFJWjlC9S4PmwV6bMuEYA7SeW25xjNTvgLVYfpt7DE+5LoJeQMcjcsg2SAAjIKkLkdxk+1aG8UapPcywS3aSCMABFdmZygPmy7nJY+5/SpPwPqwivE6QlEJCjdjqSQt2Eqgem8kFR9oSEYORQb2+JtmJLeAuu6NJ1L8427o5I1fORgq7KcnOO+CQKktHRruyWO+jzvVkfeu0SjkCTYeU3jzbTyM9hisW1il1BNtxLCYBw6W7PmY+gk3AGJe+Yxkk482AQeXjIRssCGURyCQOpBGUABVpOewXIOT64HrQSGn6Xa27/VIgm2cufNOy55LOcu2W7knk1JXNwkSs8jBVUZLMcAAe5Na10ywuHvY5lV5AGQtO4yAW5kxuIzjBAK9gy4zjAt3jdS9uIEOJZpI0ibjKPuD9QZ77ApfH7tBEaRE2pM003U6YdSIyzpHG0bHCBP61gQGZmG3PGDziQk8HR7cK3BfqFdkSAvgAvmFUcNgAZDeg71N6THEiLFCQVj8vBDEEd9xH3vU57nmu+6uUjAMjBQWVQScZZiFUfiSQKCK0m7McslrJJv2Khjdhh2BzuVj2Zlwpz6hx8zU7Vb1aELfWMxY+fqx7R2LdNnjY/wgSj++asgoFKUoFKUoFKUoFKUoFKUoFKUoFKUoFKUoIzxHosd9BJazbtj7clDtbysGGD+IFaG+LvhaPSVtfoss+JGfdvcsBtwRgelejK0x/STT6myP/UcfqtBpe31qZCGEhyGDebDc5znkcdh+lcl1uUAAEDAUZ2jsoQDg8fcX9KiazNIhEk0aN2LDP4d6C0+AY31K+trGaQiN+tnakeQOnK7YyvBPIyOcNxXquJAqhR2AAH5V5b+DB3a3aEcf8wcew6EtepxQK1j8fNRVNPW33hTPIO/qsQMh7epcIPzrZprzZ8XdejuNWaKUFobYCLCtzuODIfxDcY/coKFBKJnUXE7KoXAY5fAUYVQPQcAV9tL427sYWJzuUMMqSueCMcq3AOfSupbXrS9O3BbJOwHG4jPGccA4713RJFCZknV+orbVKEYBXeGyfXzbcfgaD07e+G7hXE0EqyOBgO56NwB6AzRqVlUfsSIR659ay9D8PsD1roZkyDhm6hz6O7YAZxztUDYgPlHrU5pdwJoYZR2kjRx7YZQw/nWVig+AVUfF7SNJKINxkgsbl0C998pCIVA+8AkmP4qtxNQSMP8AaTj3tI/yxNJj9cn/AAmgwfAlpGgnlhZSjSbY9qCPEaKuxSF4Yhi+GOThufYfPiiWOm3HTi6jABhg4MezziUHGfLjPHNZniZbkiL6Mu5QcuAQDwyEDB78Bq5+HIZGtil1HgtuBjcA+UjGD34PP60HRPL1rjTlI8yo9w2PT6vpjP4mQ/4TVmFV3wvGZDNeyDzTNsUescURZY4/kd29yPd8elWKgUpSgUpSgUpSgUpSgUpSgUpSgUpSgUpSgVpv+kl/y1l/3X/0VuStL/0krhelYx58xkkb8goB/mKDQlSegpmRj+zDcNn2xC+3/Nt/Wo2pbSUIgvn/AOlGn5vPEf8ASrUFy+AVvv1VW/s4Zm/8Kn/tXpqtB/0cNOzNeXJHCxrGD/E25h/lWt+UHTdziNHkPZFLH8hmvIVzcyahMyeQM8kr5ICsSzFiCRyzHPb3r0x8Ub7oaVfSZwTEUBHfMhEY/wDLV5aS3LxS3DSHcjqMdy27724nI/Q0HyC0I6hMixmPPc+Ytz5Vx+YyPauM9snRWUSZcuQ0Z4I4yCPce5+fb1PVZhC6iZmVM+ZlGWA+Q9a5ERLKBuZogy5IG1mXI3YB7HGcUHq/4ZzmTStPYn+ojH+Ebf8A6qz1T/hM4bS7QqMLtfaCckDe2Bn8Kt5oKf8AFHxcNLtDKmDNIdkKn9rGSxHqFHP44HrXnvQfF95a3Lzm5kV58dR3JcMDkKzDByFySMcj0HobT/SB1MvqMcH3YYRj2zISWP48L+gqklRdWwKjMtshD+u+InysoHbp9j8mB9DQeh9Pa4uIEDW8N5H2BmkCTIw4ZXPTZXxxiRcFhg45rjeeH7lbbEjPcMrfVwRuyxxbmGGLs6vMUGSu5h6du9aU0HxRONn0a9a1nCqpEhzbzheELHBVHC+XzDBAHI7VtHwx4l1O+tgCcyM7g9KBowFUleLl26QBIzuVXPPagldKvmtnSxW46E+CyW92kW2UEnlJInzlnzkks2cnB4zP2Xi+3YqkzrDKW27GYEE7tuVccFScAE4PIBANUfwl4VWXVb2W+iMjxxxqVlc3CIXAxh3+1kZIGBsH48SFv4TuIrm7t0jQWl4frJyxeQxYAeDzHcGK5UHkeZm5IAoNkq1cq6olCgADAAAAHYewrB1PWobbHVfBPYAM7Y7Z2qCQvzoJOlcIJQ6hlOQRkEdiPQ1zoFKUoFKUoFKUoFKUoFKUoFcVPf8A/Zrka4ig+15n+POsfSNTaEHy20aoB6bj55D8jyq/3K9J3MoRWdjgKpJ/AAmvGevakbq4nuG7yyO/PfBPA/TFBHipqaQRWSRj7Vw5kb+CMtGn5b+p/hNR+mWLTyxwp3dlUeuM+v5DmsnXboTTuYwdg2pGvJwiAJGB+QB/Og9D/AXTelpSS45nkkf5kK3TX/Sf1rZFQ/hHTfotlaW/9nDGp9MnaNx/M5P51MUFG+LlpeTWSR2ERkk6yMwUrkKoY58x5823ivO2q+HpYFVZoZkuCXJjMZA2Du4wvbJHIJH4V7BYVr/x5b5uN33hb4U4+9K7wqP8TqfyoPOc6fVxRGEpICxLMNpcHsBnHFdbJE0KBAevv2lRuO4HOMDGCc4GAR+HrXsc2qsgjdVZcAbWAZeBjseK1Pp3gmzkvmWS3Qhry58u3y7EWU7QM4Ay0Xagt3wfBGlWqkYZd6sD3BDsCD+dXM1iabp0VsgigQIgJIVe3PfvWWaDQ/irwyuq6xew5cMrRruQg7B01OWQpyvPfeveo+3+FgW46UGosHVsLJ9HKLn1wwmJ9x2/nU7cts1fWZQfMiSMvqVK2oww/ZPbzc+1SvjPR4bFdJnt444mV1iYqoXcpiL+fBXcQyA8n1NB0aV8I9PurSJ2EkcoDJI0b93Rij8MCByD6ViDU71dRTRdIlZYrYJvadFwoTBZchAemRge5LHBxWy/CYASdF7LcTf526v/ALVMiBQxcKNxABbAyQCSBnvjk8fOgwNF04wI29+pLIxeWTG0MxAXhcnaoACgZ7KO9a31zx3PHqE1tudGD7IU2xmM/ZEe9GIdgzEneDjsABjJ2dq+oLbQzXEmdsSM5x3O0ZwPme351RPEnisT20oEZDRHf5JEkzsLZPoTwCwwD933oIhPFC3CPKt3I+3coZZGjBbsBtUhfUHGDxjvUZd2EmozrAt6dtxKVmLDeyhVJjQ7WXynaRg+4J7mq5pMlhMjtOxhkSeIsOFQwHYssYQ/Z+8cgZzn8KmvCupW0U0tzaqsMau5VpcnOVZYeODIuCQPMoB2+Y5IAbt0TTktLeG2jzsiQKue+BWfVL+H+tXF4HklVzFhdssgVd75YP09qjdDgKQee/erpQKUpQKUpQKUpQKUpQKUpQfGOBULe+JYoyAoaTOfsDOMcVNOMiq3J4OhORvfnP8AZn/UhoI7xnrnU02/AjkjZreUDqJIBgocncBgcZ5JFeYP9nlsbGRsjP21XHyO4jBr1Ff/AA9gmieB5X2uuGKpArH14ITg9qpD/AKLcSL5wvoDEpb9d2D+lBqnR7Qw75CVMux0ijjcPJukGwvtTOQqFyOc7gtc9J+jWk9vNMZJenKjNEsWwFVOTl5CDnOOMY4PIrZWofAZwc298p/7kZUj2wVJ/lU34V+EPSctqVybpcYWHMnTz+0248kegxQTvhf4p2V/NHbRrMkkmdqunHALHJUkDgVeQ1ROkeGrS05traKI88ooB57jd3rjqmhCb+tkB55JJHPoQCP50EwTVI1O4WbUFh3IcSWyFcjd9Us1052+2RD+tdn/AMNmwR9M8pPYRuCPlzKRj8qrL/B91d5YdRdWLFlDxBsE8ncwYE85wQBjNBtN7tF4Z1B9iyg/pmqLpetQjVZ0aRQFafaScLukWyGN32ckiT19CK69D+HUqszX131eAAETBGPUvIWJ/CuqT4NWTSyzde4G8sQFaNdpY5Y52ZIyTweOfwoNk7q+E1V/Cvg0WEjS/S7iYlNgWQoI1GQchEUDdwOazta0HrsrpM0TDuRuIb243AA0GsZ7C4lutZjSF+pO0qpgjABVIi5GMbQrAnzZ5HFWr4uRP0LR0DbIblXdlzlQI3QDCncclh2qu33wjvDcvdQajsdiTuIl3844LKwyOB+gqT1PwBqFzZizudREp3hiWQ7SF5QH1YZ5PbsPnQWTwAXZLmR45E6k+5RKrIxHQhXdhucEhqtZNau8K/D3UrKWJjqpaFGUtDtkYMoxlBvbygjjjtWxdQtGlQqsrxnjzR7d3HtuBFBXvE/iMRu0DQJLDmOKctKq4M/lRBGVPU4Izkrww784oGt6ZAJbWWxhkhjDYkG8FDgxtCm0O2FOfQY4Ue2bBqHw1lklef6Y7F2yyyFdpwAM46ZB4GKN8MJNr7L+RXZcENGjpndu9ApwSByMcAe1BFWtpb3MYZkUsgAJIGVKpxn9M/POfWuuxkRbq1Z4FkVOtlcx7VEhXp8OQMk7Pcjn3rtk+HOo8L1rR+ftFGBAIxjzA5x7fOs7T/hbOvmmv1LEgnbCT29MtJyMcduxoLho3ilJ9m6GSFZGZInk2bJCuchSrH2OM4zjirEK13pvw2McqSS3bTLGcxrsCCPksxVcspJLMc4z5jzWxFoPtKUoFKUoFKUoFKUoFKUoFKUoGKUpQKUpQKUpQKUpQKUpQKUpQKUpQKUpQKYpSgUpSgUpSgUpSgUpSgUpS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8" name="Picture 6" descr="C:\Users\Osman\Desktop\208644_o7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96" y="3867958"/>
            <a:ext cx="402758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Osman\Desktop\fft99_mf5876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78" y="3833272"/>
            <a:ext cx="3918161" cy="27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415697"/>
            <a:ext cx="7632848" cy="430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FİZİKSEL İSTİSMAR SEBEPLERİ NELER OLABİLİR? 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sorunlu ebeveyn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Üvey ebeveyn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Alkol ve/veya uyuşturucu bağımlısı ebeveyn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sayısının fazla olması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yaşta anne-baba olunması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içi geçimsizlik ve şiddet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İşsizlik-Ekonomik sıkıntılar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Eğitimsizlik </a:t>
            </a:r>
          </a:p>
          <a:p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Osman\Desktop\siddet_goren_kadinin_cocuklari_da_sorunlu_buyuyor_h119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6452"/>
            <a:ext cx="36861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415697"/>
            <a:ext cx="7632848" cy="430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FİZİKSEL İSTİSMARA UĞRAMIŞ ÇOCUKLAR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126876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ilişkilerden olumsuzluk(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antisosyal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kişilik)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Evden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kaçma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Korku, çaresiz- değersizlik hissi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İleride yoğun kaygı ve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depresyon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Saldırganlık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şiddet, cinayet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Görmüş olduğu şiddeti kendi çocukları ve eşi üzerinde 5 kat daha fazla şiddet uygular</a:t>
            </a:r>
          </a:p>
        </p:txBody>
      </p:sp>
      <p:pic>
        <p:nvPicPr>
          <p:cNvPr id="29700" name="Picture 4" descr="http://95.211.168.15/news/7renk/newpics/news/21072015194025646896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8747"/>
            <a:ext cx="5426968" cy="30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683568" y="260648"/>
            <a:ext cx="7056784" cy="707886"/>
          </a:xfrm>
          <a:prstGeom prst="rect">
            <a:avLst/>
          </a:prstGeom>
          <a:solidFill>
            <a:srgbClr val="8816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2.DUYGUSAL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İSTİSMAR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55576" y="1196752"/>
            <a:ext cx="748883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duygusal ve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ruhsal sağlığını tehlikeye atacak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derecede: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ğır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sözlü tehditler yapılması,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düşürücü yorumlarda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bulunulması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Sık sık eleştirilmesi,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 biçimde cezalandırma,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latin typeface="Times New Roman" pitchFamily="18" charset="0"/>
              </a:rPr>
              <a:t>A</a:t>
            </a:r>
            <a:r>
              <a:rPr lang="en-GB" altLang="tr-TR" dirty="0" err="1">
                <a:latin typeface="Times New Roman" pitchFamily="18" charset="0"/>
              </a:rPr>
              <a:t>şırı</a:t>
            </a:r>
            <a:r>
              <a:rPr lang="en-GB" altLang="tr-TR" dirty="0">
                <a:latin typeface="Times New Roman" pitchFamily="18" charset="0"/>
              </a:rPr>
              <a:t> </a:t>
            </a:r>
            <a:r>
              <a:rPr lang="en-GB" altLang="tr-TR" dirty="0" err="1">
                <a:latin typeface="Times New Roman" pitchFamily="18" charset="0"/>
              </a:rPr>
              <a:t>baskı</a:t>
            </a:r>
            <a:r>
              <a:rPr lang="en-GB" altLang="tr-TR" dirty="0">
                <a:latin typeface="Times New Roman" pitchFamily="18" charset="0"/>
              </a:rPr>
              <a:t> </a:t>
            </a:r>
            <a:r>
              <a:rPr lang="en-GB" altLang="tr-TR" dirty="0" err="1">
                <a:latin typeface="Times New Roman" pitchFamily="18" charset="0"/>
              </a:rPr>
              <a:t>ve</a:t>
            </a:r>
            <a:r>
              <a:rPr lang="en-GB" altLang="tr-TR" dirty="0">
                <a:latin typeface="Times New Roman" pitchFamily="18" charset="0"/>
              </a:rPr>
              <a:t> </a:t>
            </a:r>
            <a:r>
              <a:rPr lang="en-GB" altLang="tr-TR" dirty="0" err="1">
                <a:latin typeface="Times New Roman" pitchFamily="18" charset="0"/>
              </a:rPr>
              <a:t>otorite</a:t>
            </a:r>
            <a:r>
              <a:rPr lang="en-GB" altLang="tr-TR" dirty="0">
                <a:latin typeface="Times New Roman" pitchFamily="18" charset="0"/>
              </a:rPr>
              <a:t> </a:t>
            </a:r>
            <a:r>
              <a:rPr lang="en-GB" altLang="tr-TR" dirty="0" err="1" smtClean="0">
                <a:latin typeface="Times New Roman" pitchFamily="18" charset="0"/>
              </a:rPr>
              <a:t>kurma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konuda suçlayarak günah keçisi haline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getirilmesi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altLang="tr-TR" dirty="0" err="1">
                <a:latin typeface="Times New Roman" pitchFamily="18" charset="0"/>
                <a:cs typeface="Times New Roman" panose="02020603050405020304" pitchFamily="18" charset="0"/>
              </a:rPr>
              <a:t>Kardeşler</a:t>
            </a:r>
            <a:r>
              <a:rPr lang="en-GB" altLang="tr-TR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dirty="0" err="1">
                <a:latin typeface="Times New Roman" pitchFamily="18" charset="0"/>
                <a:cs typeface="Times New Roman" panose="02020603050405020304" pitchFamily="18" charset="0"/>
              </a:rPr>
              <a:t>arasında</a:t>
            </a:r>
            <a:r>
              <a:rPr lang="en-GB" altLang="tr-TR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dirty="0" err="1">
                <a:latin typeface="Times New Roman" pitchFamily="18" charset="0"/>
                <a:cs typeface="Times New Roman" panose="02020603050405020304" pitchFamily="18" charset="0"/>
              </a:rPr>
              <a:t>ayrım</a:t>
            </a:r>
            <a:r>
              <a:rPr lang="en-GB" altLang="tr-TR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dirty="0" smtClean="0">
                <a:latin typeface="Times New Roman" pitchFamily="18" charset="0"/>
                <a:cs typeface="Times New Roman" panose="02020603050405020304" pitchFamily="18" charset="0"/>
              </a:rPr>
              <a:t>yap</a:t>
            </a:r>
            <a:r>
              <a:rPr lang="tr-TR" altLang="tr-TR" dirty="0" err="1" smtClean="0">
                <a:latin typeface="Times New Roman" pitchFamily="18" charset="0"/>
                <a:cs typeface="Times New Roman" panose="02020603050405020304" pitchFamily="18" charset="0"/>
              </a:rPr>
              <a:t>ılması</a:t>
            </a:r>
            <a:r>
              <a:rPr lang="en-GB" altLang="tr-TR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endParaRPr lang="tr-TR" altLang="tr-TR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dirty="0" err="1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en-GB" altLang="tr-TR" dirty="0" err="1" smtClean="0">
                <a:latin typeface="Times New Roman" pitchFamily="18" charset="0"/>
                <a:cs typeface="Times New Roman" panose="02020603050405020304" pitchFamily="18" charset="0"/>
              </a:rPr>
              <a:t>eğer</a:t>
            </a:r>
            <a:r>
              <a:rPr lang="en-GB" altLang="tr-TR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dirty="0" err="1" smtClean="0">
                <a:latin typeface="Times New Roman" pitchFamily="18" charset="0"/>
                <a:cs typeface="Times New Roman" panose="02020603050405020304" pitchFamily="18" charset="0"/>
              </a:rPr>
              <a:t>ve</a:t>
            </a:r>
            <a:r>
              <a:rPr lang="tr-TR" altLang="tr-TR" dirty="0" err="1" smtClean="0">
                <a:latin typeface="Times New Roman" pitchFamily="18" charset="0"/>
                <a:cs typeface="Times New Roman" panose="02020603050405020304" pitchFamily="18" charset="0"/>
              </a:rPr>
              <a:t>rilmemesi</a:t>
            </a:r>
            <a:r>
              <a:rPr lang="en-GB" altLang="tr-TR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endParaRPr lang="en-GB" altLang="tr-TR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şağılanması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tanımlanabilir.</a:t>
            </a:r>
          </a:p>
        </p:txBody>
      </p:sp>
      <p:pic>
        <p:nvPicPr>
          <p:cNvPr id="1027" name="Picture 3" descr="C:\Users\Osman\Desktop\10830871_1521814041435208_803223301517828652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325" y="4077072"/>
            <a:ext cx="393469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sman\Desktop\cocuk_duygusal_istis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850"/>
            <a:ext cx="848947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4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0"/>
            <a:ext cx="9144000" cy="7140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r-T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Türkiye’de ve dünyada yaşananları konu aldığımız bu seminerde geçen tüm olaylar ve kişiler </a:t>
            </a:r>
            <a:r>
              <a:rPr lang="tr-TR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MAALESEF</a:t>
            </a: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tr-T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tamamen </a:t>
            </a:r>
            <a:r>
              <a:rPr lang="tr-T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</a:t>
            </a:r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ürünüdür.</a:t>
            </a:r>
          </a:p>
          <a:p>
            <a:endParaRPr lang="tr-T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683568" y="260648"/>
            <a:ext cx="7632848" cy="400110"/>
          </a:xfrm>
          <a:prstGeom prst="rect">
            <a:avLst/>
          </a:prstGeom>
          <a:solidFill>
            <a:srgbClr val="8816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DUYGUSAL İSTİSMARA UĞRAMIŞ ÇOCUKLAR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73157" y="980728"/>
            <a:ext cx="705678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1900" dirty="0">
                <a:latin typeface="Times New Roman" pitchFamily="18" charset="0"/>
              </a:rPr>
              <a:t>Pasif </a:t>
            </a:r>
            <a:r>
              <a:rPr lang="tr-TR" altLang="tr-TR" sz="1900" dirty="0" err="1">
                <a:latin typeface="Times New Roman" pitchFamily="18" charset="0"/>
              </a:rPr>
              <a:t>kişilik,bağımlı</a:t>
            </a:r>
            <a:r>
              <a:rPr lang="tr-TR" altLang="tr-TR" sz="1900" dirty="0">
                <a:latin typeface="Times New Roman" pitchFamily="18" charset="0"/>
              </a:rPr>
              <a:t> kişilik, anti sosyal kişilik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 smtClean="0">
                <a:latin typeface="Times New Roman" pitchFamily="18" charset="0"/>
              </a:rPr>
              <a:t>Kendine</a:t>
            </a:r>
            <a:r>
              <a:rPr lang="en-GB" altLang="tr-TR" sz="1900" dirty="0" smtClean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güvensizlik</a:t>
            </a:r>
            <a:endParaRPr lang="en-GB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>
                <a:latin typeface="Times New Roman" pitchFamily="18" charset="0"/>
              </a:rPr>
              <a:t>Dünyaya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karşı</a:t>
            </a:r>
            <a:r>
              <a:rPr lang="en-GB" altLang="tr-TR" sz="1900" dirty="0">
                <a:latin typeface="Times New Roman" pitchFamily="18" charset="0"/>
              </a:rPr>
              <a:t> belli </a:t>
            </a:r>
            <a:r>
              <a:rPr lang="en-GB" altLang="tr-TR" sz="1900" dirty="0" err="1">
                <a:latin typeface="Times New Roman" pitchFamily="18" charset="0"/>
              </a:rPr>
              <a:t>bir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ilgisizlik</a:t>
            </a:r>
            <a:endParaRPr lang="en-GB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>
                <a:latin typeface="Times New Roman" pitchFamily="18" charset="0"/>
              </a:rPr>
              <a:t>Depresif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ve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pasif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davranış</a:t>
            </a:r>
            <a:r>
              <a:rPr lang="tr-TR" altLang="tr-TR" sz="1900" dirty="0" err="1">
                <a:latin typeface="Times New Roman" pitchFamily="18" charset="0"/>
              </a:rPr>
              <a:t>lar</a:t>
            </a:r>
            <a:endParaRPr lang="en-GB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>
                <a:latin typeface="Times New Roman" pitchFamily="18" charset="0"/>
              </a:rPr>
              <a:t>Karşısındakine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çok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ihtiyatlı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yaklaşmak</a:t>
            </a:r>
            <a:endParaRPr lang="en-GB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>
                <a:latin typeface="Times New Roman" pitchFamily="18" charset="0"/>
              </a:rPr>
              <a:t>Korku</a:t>
            </a:r>
            <a:endParaRPr lang="tr-TR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1900" dirty="0">
                <a:latin typeface="Times New Roman" pitchFamily="18" charset="0"/>
              </a:rPr>
              <a:t>Hayal aleminde yaşaması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1900" dirty="0">
                <a:latin typeface="Times New Roman" pitchFamily="18" charset="0"/>
              </a:rPr>
              <a:t>Çok yalan söylemesi ,hırsızlık yapması</a:t>
            </a:r>
            <a:endParaRPr lang="en-GB" altLang="tr-TR" sz="1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sz="1900" dirty="0" err="1">
                <a:latin typeface="Times New Roman" pitchFamily="18" charset="0"/>
              </a:rPr>
              <a:t>Küçük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yaşlardaki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davranışlara</a:t>
            </a:r>
            <a:r>
              <a:rPr lang="en-GB" altLang="tr-TR" sz="1900" dirty="0">
                <a:latin typeface="Times New Roman" pitchFamily="18" charset="0"/>
              </a:rPr>
              <a:t> </a:t>
            </a:r>
            <a:r>
              <a:rPr lang="en-GB" altLang="tr-TR" sz="1900" dirty="0" err="1">
                <a:latin typeface="Times New Roman" pitchFamily="18" charset="0"/>
              </a:rPr>
              <a:t>dönüş</a:t>
            </a:r>
            <a:endParaRPr lang="en-GB" altLang="tr-TR" sz="1900" dirty="0">
              <a:latin typeface="Times New Roman" pitchFamily="18" charset="0"/>
            </a:endParaRPr>
          </a:p>
        </p:txBody>
      </p:sp>
      <p:pic>
        <p:nvPicPr>
          <p:cNvPr id="5" name="Picture 5" descr="C:\Users\Osman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059" y="3933056"/>
            <a:ext cx="7272808" cy="28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187624" y="268377"/>
            <a:ext cx="705678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EKONOMİK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İSTİSMAR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148478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Çocuğa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bakmakla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yükümlü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kişinin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çocuğu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kaynağı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görüp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çocuktan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kazanç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isteğidir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(çocuğun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çalıştırılmasıdır.)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sman\Desktop\okumak-varken-çalışan-çocuklar_591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" y="2564904"/>
            <a:ext cx="2838927" cy="40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sman\Desktop\ridvankaraaslan_DSCN1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3247489" cy="40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sman\Desktop\2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024336" cy="40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827584" y="268376"/>
            <a:ext cx="741682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CİNSEL </a:t>
            </a:r>
            <a:r>
              <a:rPr lang="tr-TR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</a:t>
            </a:r>
          </a:p>
        </p:txBody>
      </p:sp>
      <p:pic>
        <p:nvPicPr>
          <p:cNvPr id="3075" name="Picture 3" descr="C:\Users\Osman\Desktop\cocuklarda_Cinsel_istis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51510" cy="49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7584" y="476672"/>
            <a:ext cx="71287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 NEDİR ?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94602" y="1484784"/>
            <a:ext cx="7161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kendisinden büyük bir kişi tarafından cinsel haz amacı ile zorla ya da ikna edilerek cinsel etkileşime maruz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bırakılması (kullanılması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4098" name="Picture 2" descr="C:\Users\Osman\Desktop\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488" y="2780928"/>
            <a:ext cx="459897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sman\Desktop\Cag-Universitesi-Psikoloji-bolumunde-okuyan-Ozgecan-Aslan-20-11-Subat-2015-gunu-okuldan-ciktiktan-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912096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99592" y="215062"/>
            <a:ext cx="71287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 ÇEŞİTLERİ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141277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Temas İçermeyen İstismar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Cinsel İlişki İçermeyen Dokunma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Çocuğun Vücuduna Yönelik Eylemleri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Sömürü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Osman\Desktop\istismar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76328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7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26064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TEMAS  İÇERMEYEN  İSTİSMAR:  </a:t>
            </a:r>
          </a:p>
          <a:p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 cinsel özelliklerine yönelik olarak seksi konuşması,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organları gösterme (</a:t>
            </a:r>
            <a:r>
              <a:rPr lang="tr-TR" alt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teşhircilik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Pornografik resim gösterme,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Açıkça veya gizlice çocuğu çıplakken gözlemek gibi </a:t>
            </a:r>
            <a:r>
              <a:rPr lang="tr-TR" alt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röntgencilik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eylemleri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içerikli küfür edilmesi</a:t>
            </a:r>
          </a:p>
        </p:txBody>
      </p:sp>
      <p:pic>
        <p:nvPicPr>
          <p:cNvPr id="6146" name="Picture 2" descr="C:\Users\Osman\Desktop\tumblr_lu56zhv6Gd1r2sjiy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346" y="3429000"/>
            <a:ext cx="3933180" cy="35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960440" cy="33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97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54868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tr-TR" alt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 İLİŞKİ  İÇERMEYEN  DOKUNMA:  </a:t>
            </a:r>
          </a:p>
          <a:p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 çocuğun giyinik  veya  çıplak  olması  halinde  cinsel  organlara  dokunma,  okşama ve/veya mastürbasyonu kapsar.</a:t>
            </a:r>
          </a:p>
        </p:txBody>
      </p:sp>
      <p:pic>
        <p:nvPicPr>
          <p:cNvPr id="7170" name="Picture 2" descr="C:\Users\Osman\Desktop\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032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Osman\Desktop\leylap2_1338450289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8191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47667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3"/>
            </a:pPr>
            <a:r>
              <a:rPr lang="tr-TR" altLang="tr-T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İSTİSMARCININ ÇOCUĞUN VÜCUDUNA  YÖNELİK EYLEMLERİ :	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Cinsel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ilişki ve tatmin edici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eylemler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Osman\Desktop\fft99_mf55729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50187"/>
            <a:ext cx="4095849" cy="38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Osman\Desktop\35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0187"/>
            <a:ext cx="4211960" cy="40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54868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tr-TR" alt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SÖMÜRÜ: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Çocuğa veya üçüncü kişilere para ve benzeri şeylerin verilmesi karşılığında çocuğun yetişkin tarafından cinsel olarak kullanılmasıdır.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(Fuhuş, pornografi, cinsel sömürü amaçlı kullanma, çocuk seksi turizmi, erken evlendirme,….)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Osman\Desktop\16c_c3d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41044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sman\Desktop\urkuten_rakam_her_yil_150_bin_cocuk_cinsel_istismar_magduru_h7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726" y="3500292"/>
            <a:ext cx="4302274" cy="31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1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kingston\istismar 2012\rsm\HSekerci_2011_09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904"/>
            <a:ext cx="8215313" cy="593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77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93679" y="188640"/>
            <a:ext cx="7920880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ÇOCUK İHMALİ VE İSTİSMARI SEMİNERİ ?</a:t>
            </a:r>
          </a:p>
          <a:p>
            <a:pPr algn="ctr"/>
            <a:endParaRPr lang="tr-TR" sz="5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5536" y="93775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Çünkü;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gün çocuklar mutlaka ya duygusal istismar ya fiziksel istismar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da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istismara maruz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kalıyor.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altLang="tr-TR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Çünkü;  Dünya’da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 istismarı %1 ila %10 arasında değişirken, Türkiye'de bu oran %10 ila %53 arasındadır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alt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Çünkü; Türkiye de her 5 kız çocuğundan 2’si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her 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erkek çocuğundan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3’ü cinsel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istismara maruz 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kalıyor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alt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Amacımız çocuk ihmal ve istismarı konusunda </a:t>
            </a:r>
            <a:r>
              <a:rPr lang="tr-TR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 velilerimize </a:t>
            </a: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</a:t>
            </a:r>
            <a:r>
              <a:rPr lang="tr-TR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aktarmaktır.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Osma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320" y="3861048"/>
            <a:ext cx="53285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256292"/>
            <a:ext cx="77048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İSTİSMARCI KİMDİR?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980728"/>
            <a:ext cx="691276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Çocuğu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cinsel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çekici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çocukla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cinsel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ilişkiyi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erişkine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pedofil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Aslında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erişkinleri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onlarla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ilişkiye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giremediği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çocukları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kullananlar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Özgüveni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kişiler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Psikiyatrik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Sanılanın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aksine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serseri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görünümlü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Çocukların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güvenini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kazanabilen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onlarla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yakın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kurabilen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görünümlü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insanlardır</a:t>
            </a:r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Olguların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%50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sinde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aileden</a:t>
            </a:r>
            <a:r>
              <a:rPr lang="en-AU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birisi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olguların % 70 inde ailenin tanıdığı birisidir,% 90’ı çocuğun tanıdığı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geçmişinde cinsel istismar öyküsü  olma ihtimali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yüksektir</a:t>
            </a:r>
            <a:endParaRPr lang="en-AU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484784"/>
            <a:ext cx="71287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dirty="0"/>
              <a:t>İstismarcı kişi mağduru elinde tutmak için her yolu dener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dirty="0"/>
              <a:t>İstismarcının eylemi devam ettiren şey mağdurun bu durumu kimseyle </a:t>
            </a:r>
            <a:r>
              <a:rPr lang="tr-TR" altLang="tr-TR" b="1" dirty="0">
                <a:solidFill>
                  <a:srgbClr val="FF0000"/>
                </a:solidFill>
              </a:rPr>
              <a:t>paylaşmamasıdır.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dirty="0"/>
              <a:t>İstismarcı kendisini çevresine iyi kalpli, babacan, </a:t>
            </a:r>
            <a:r>
              <a:rPr lang="tr-TR" altLang="tr-TR" dirty="0" smtClean="0"/>
              <a:t>yardımsever, düşünceli, kibar</a:t>
            </a:r>
            <a:r>
              <a:rPr lang="tr-TR" altLang="tr-TR" dirty="0"/>
              <a:t>, </a:t>
            </a:r>
            <a:r>
              <a:rPr lang="tr-TR" altLang="tr-TR" dirty="0" smtClean="0"/>
              <a:t> vb</a:t>
            </a:r>
            <a:r>
              <a:rPr lang="tr-TR" altLang="tr-TR" dirty="0"/>
              <a:t>. biri olarak gösterir</a:t>
            </a:r>
            <a:r>
              <a:rPr lang="tr-TR" altLang="tr-TR" dirty="0" smtClean="0"/>
              <a:t>. Bu </a:t>
            </a:r>
            <a:r>
              <a:rPr lang="tr-TR" altLang="tr-TR" dirty="0"/>
              <a:t>özelliklerinden dolayı kimse onlardan</a:t>
            </a:r>
            <a:r>
              <a:rPr lang="tr-TR" altLang="tr-TR" b="1" dirty="0">
                <a:solidFill>
                  <a:srgbClr val="FF0000"/>
                </a:solidFill>
              </a:rPr>
              <a:t> şüphelenmez</a:t>
            </a:r>
            <a:r>
              <a:rPr lang="tr-TR" alt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dirty="0"/>
              <a:t>Bir çok vakada istismarcı hiç </a:t>
            </a:r>
            <a:r>
              <a:rPr lang="tr-TR" altLang="tr-TR" b="1" dirty="0">
                <a:solidFill>
                  <a:srgbClr val="FF0000"/>
                </a:solidFill>
              </a:rPr>
              <a:t>tahmin bile edilemeyen </a:t>
            </a:r>
            <a:r>
              <a:rPr lang="tr-TR" altLang="tr-TR" dirty="0"/>
              <a:t>kişilerdir.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dirty="0"/>
              <a:t>İstismarcı genellikle kendisine karşı koyamayacak kişileri kurban olarak seçer.(</a:t>
            </a:r>
            <a:r>
              <a:rPr lang="tr-TR" altLang="tr-TR" b="1" dirty="0">
                <a:solidFill>
                  <a:srgbClr val="FF0000"/>
                </a:solidFill>
              </a:rPr>
              <a:t>çocuk ve gücünün yettiği kişiler</a:t>
            </a:r>
            <a:r>
              <a:rPr lang="tr-TR" altLang="tr-TR" dirty="0"/>
              <a:t>)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5536" y="548680"/>
            <a:ext cx="77048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İSTİSMARCI KİMDİR?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87624" y="404664"/>
            <a:ext cx="684076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CİNSEL İSTİSMARCI KİM OLABİLİR ?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1"/>
          <p:cNvSpPr>
            <a:spLocks noGrp="1"/>
          </p:cNvSpPr>
          <p:nvPr>
            <p:ph idx="1"/>
          </p:nvPr>
        </p:nvSpPr>
        <p:spPr>
          <a:xfrm>
            <a:off x="457200" y="1087973"/>
            <a:ext cx="8229600" cy="255705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İstismarcıların %96’sı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%63,5’ü çocuğun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TANIDIĞI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Hatta %25’nin de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ENSEST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dediğimiz 1. ve 2.derece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akraba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 belirlenmiştir.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altLang="tr-TR" dirty="0"/>
          </a:p>
        </p:txBody>
      </p:sp>
      <p:pic>
        <p:nvPicPr>
          <p:cNvPr id="1026" name="Picture 2" descr="C:\Users\Osman\Desktop\iki_kizina_tecavuz_eden_baba_tutuklandi_h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647" y="3573016"/>
            <a:ext cx="52863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 bwMode="auto">
          <a:xfrm>
            <a:off x="395536" y="404664"/>
            <a:ext cx="864076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tr-TR" altLang="tr-TR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ENSEST</a:t>
            </a:r>
          </a:p>
          <a:p>
            <a:pPr eaLnBrk="1" hangingPunct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Kanunen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evlenmelerine izin verilmeyen iki kişi arasındaki cinsel ilişkiye verilen isimdir. </a:t>
            </a: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Anne-oğul, baba-kız, erkek kardeş-kız kardeş</a:t>
            </a: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Üvey baba ve üvey kardeş </a:t>
            </a:r>
          </a:p>
          <a:p>
            <a:pPr eaLnBrk="1" hangingPunct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Amca Dayı gibi  bir  akraba ile </a:t>
            </a:r>
          </a:p>
          <a:p>
            <a:pPr lvl="1" eaLnBrk="1" hangingPunct="1">
              <a:buFont typeface="Arial" charset="0"/>
              <a:buNone/>
            </a:pPr>
            <a:r>
              <a:rPr lang="tr-TR" altLang="tr-T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Ensest</a:t>
            </a:r>
            <a:r>
              <a:rPr lang="tr-TR" alt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cinsel istismarın en çok görülen  ve en kabul edilemez biçimidir.</a:t>
            </a:r>
          </a:p>
        </p:txBody>
      </p:sp>
    </p:spTree>
    <p:extLst>
      <p:ext uri="{BB962C8B-B14F-4D97-AF65-F5344CB8AC3E}">
        <p14:creationId xmlns:p14="http://schemas.microsoft.com/office/powerpoint/2010/main" xmlns="" val="3503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993063" cy="5232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990099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CİNSEL </a:t>
            </a:r>
            <a:r>
              <a:rPr lang="tr-TR" alt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GB" alt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STİSMA</a:t>
            </a:r>
            <a:r>
              <a:rPr lang="tr-TR" alt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UĞRAYAN ÇOCUKTA:</a:t>
            </a:r>
            <a:endParaRPr lang="en-GB" altLang="tr-TR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1010245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İntihar girişiminde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bulunabilir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Olayı anımsatan kişilerden ve görüntülerden panikleyip kaçar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Uyku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bozukluklar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 oluşur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Nedensiz bayılma, tik oluşması, tırnak yeme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Ağlama nöbetleri başlar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Ölüm üzerine şiir yazma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resim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karalamalarda bulunur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 temasından kaçınır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terlemeye başlar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Konuşma bozuklukları oluşur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kabuslar görür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Saldırganlık ve öfke patlamaları olur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Suçluluk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utanç duyma hisseder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İçe kapanır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İnsanlara karşı güven kaybı yaşar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Kendini kirletilmiş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hisseder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Ölüme dair düşünce ve söylemi çok olur,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Cinsel kimliğine ilişkin korku ve endişeleri oluşur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Hiçbir şeyden zevk almaz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tr-TR" alt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29" name="Picture 1" descr="C:\Users\Osman\Desktop\25-11-65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619040" cy="23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332656"/>
            <a:ext cx="65527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ÇOCUKLAR YAŞADIĞI İSTİSMAR OLAYINI NİYE ANLATMAZ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268761"/>
            <a:ext cx="5760640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ilerine inanılmayacağını düşünürler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Başlarının belaya girebileceğini düşünürler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İstismarcının tehdidinden korkarlar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Kendilerini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suçlu,sorumlu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hisseder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İstismarcıyı korumak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Yaşanılan olayı anlattığında daha kötü olaylara sebep olacağını düşünür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Kendisine inanılmayacağını düşünür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Utanır söyleyemez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Ailenin parçalanmasından korkar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Başkalarını korumak için kendini kurban eder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 ifade edeceğini bilmeyebilir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Maruz kalınan eylemin ne anlama geldiğini bilmeyebilir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Arkadaşları tarafından dışlanabileceklerinden korkarlar.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 çocukların cinsellikle ilgili sözcükleri kullanmasının doğru olmadığı söylenmiştir.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sman\Desktop\kaygiliyiz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531" y="1772816"/>
            <a:ext cx="30004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001000" cy="762000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99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 b="1" smtClean="0"/>
              <a:t>Cinsel istismar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7999413" cy="2897187"/>
          </a:xfrm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6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tr-TR" sz="24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b="1" dirty="0" smtClean="0"/>
              <a:t>“</a:t>
            </a:r>
            <a:r>
              <a:rPr lang="en-GB" altLang="tr-TR" dirty="0" err="1" smtClean="0"/>
              <a:t>Cinsel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istismarın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mutlaka</a:t>
            </a:r>
            <a:r>
              <a:rPr lang="en-GB" altLang="tr-TR" dirty="0" smtClean="0">
                <a:solidFill>
                  <a:srgbClr val="003399"/>
                </a:solidFill>
              </a:rPr>
              <a:t> </a:t>
            </a:r>
            <a:r>
              <a:rPr lang="en-GB" altLang="tr-TR" i="1" dirty="0" err="1" smtClean="0">
                <a:solidFill>
                  <a:srgbClr val="CC0000"/>
                </a:solidFill>
              </a:rPr>
              <a:t>şiddet</a:t>
            </a:r>
            <a:r>
              <a:rPr lang="en-GB" altLang="tr-TR" i="1" dirty="0" smtClean="0">
                <a:solidFill>
                  <a:srgbClr val="990099"/>
                </a:solidFill>
              </a:rPr>
              <a:t> </a:t>
            </a:r>
            <a:r>
              <a:rPr lang="en-GB" altLang="tr-TR" dirty="0" err="1" smtClean="0"/>
              <a:t>içermesi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gerekmez</a:t>
            </a:r>
            <a:r>
              <a:rPr lang="en-GB" altLang="tr-TR" dirty="0" smtClean="0"/>
              <a:t>”</a:t>
            </a:r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tr-TR" dirty="0" smtClean="0"/>
          </a:p>
          <a:p>
            <a:pPr eaLnBrk="1" hangingPunct="1">
              <a:spcBef>
                <a:spcPts val="8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tr-TR" dirty="0" smtClean="0"/>
              <a:t>“</a:t>
            </a:r>
            <a:r>
              <a:rPr lang="en-GB" altLang="tr-TR" dirty="0" err="1" smtClean="0"/>
              <a:t>Cinsel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istismarda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çocuğun</a:t>
            </a:r>
            <a:r>
              <a:rPr lang="en-GB" altLang="tr-TR" dirty="0" smtClean="0">
                <a:solidFill>
                  <a:srgbClr val="003399"/>
                </a:solidFill>
              </a:rPr>
              <a:t> </a:t>
            </a:r>
            <a:r>
              <a:rPr lang="en-GB" altLang="tr-TR" i="1" dirty="0" err="1" smtClean="0">
                <a:solidFill>
                  <a:srgbClr val="CC0000"/>
                </a:solidFill>
              </a:rPr>
              <a:t>rızasının</a:t>
            </a:r>
            <a:r>
              <a:rPr lang="en-GB" altLang="tr-TR" i="1" dirty="0" smtClean="0">
                <a:solidFill>
                  <a:srgbClr val="990099"/>
                </a:solidFill>
              </a:rPr>
              <a:t> </a:t>
            </a:r>
            <a:r>
              <a:rPr lang="en-GB" altLang="tr-TR" dirty="0" err="1" smtClean="0"/>
              <a:t>olup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olmadığına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bakılmaz</a:t>
            </a:r>
            <a:r>
              <a:rPr lang="en-GB" altLang="tr-TR" dirty="0" smtClean="0"/>
              <a:t>”</a:t>
            </a:r>
          </a:p>
        </p:txBody>
      </p:sp>
      <p:pic>
        <p:nvPicPr>
          <p:cNvPr id="28676" name="3 Resim" descr="slide0001_image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18"/>
          <a:stretch>
            <a:fillRect/>
          </a:stretch>
        </p:blipFill>
        <p:spPr bwMode="auto">
          <a:xfrm rot="9634179" flipV="1">
            <a:off x="6039343" y="4843598"/>
            <a:ext cx="2730750" cy="1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686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b="1" dirty="0" smtClean="0"/>
              <a:t>Peki </a:t>
            </a:r>
            <a:br>
              <a:rPr lang="tr-TR" altLang="tr-TR" b="1" dirty="0" smtClean="0"/>
            </a:br>
            <a:r>
              <a:rPr lang="tr-TR" altLang="tr-TR" b="1" dirty="0" smtClean="0"/>
              <a:t>BEN çocuğuma NE öğreteceğim?</a:t>
            </a:r>
            <a:br>
              <a:rPr lang="tr-TR" altLang="tr-TR" b="1" dirty="0" smtClean="0"/>
            </a:br>
            <a:endParaRPr lang="en-US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32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r>
              <a:rPr lang="tr-TR" altLang="tr-TR" sz="3200" b="1" u="sng" dirty="0" smtClean="0"/>
              <a:t>Güvenliklerini sağlamayı öğretin:</a:t>
            </a:r>
            <a:r>
              <a:rPr lang="tr-TR" altLang="tr-TR" sz="3200" b="1" dirty="0" smtClean="0"/>
              <a:t> </a:t>
            </a:r>
            <a:br>
              <a:rPr lang="tr-TR" altLang="tr-TR" sz="3200" b="1" dirty="0" smtClean="0"/>
            </a:br>
            <a:r>
              <a:rPr lang="tr-TR" altLang="tr-TR" sz="3200" dirty="0" smtClean="0"/>
              <a:t>Çocuklara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güvende olma hakları olduğunu</a:t>
            </a:r>
            <a:r>
              <a:rPr lang="tr-TR" altLang="tr-TR" sz="3200" dirty="0" smtClean="0"/>
              <a:t> ve kimsenin bunu ellerinden alamayacağını söyleyin</a:t>
            </a:r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r>
              <a:rPr lang="tr-TR" altLang="tr-TR" sz="3200" b="1" u="sng" dirty="0" smtClean="0"/>
              <a:t>Bedenlerini korumayı öğretin:</a:t>
            </a:r>
            <a:r>
              <a:rPr lang="tr-TR" altLang="tr-TR" sz="3200" b="1" dirty="0" smtClean="0"/>
              <a:t> </a:t>
            </a:r>
            <a:br>
              <a:rPr lang="tr-TR" altLang="tr-TR" sz="3200" b="1" dirty="0" smtClean="0"/>
            </a:br>
            <a:r>
              <a:rPr lang="tr-TR" altLang="tr-TR" sz="3200" dirty="0" smtClean="0"/>
              <a:t>Çocuklara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bedenlerinin kendilerine ait olduğunu</a:t>
            </a:r>
            <a:r>
              <a:rPr lang="tr-TR" altLang="tr-TR" sz="3200" dirty="0" smtClean="0"/>
              <a:t>, özellikle mayo ile kapatılan bölgelerin çok özel bölgeler olduğunu ve kimsenin bu bölgelere dokunmaya haklarının olmadığını anlatın </a:t>
            </a:r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endParaRPr lang="tr-TR" alt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532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b="1" dirty="0" smtClean="0"/>
              <a:t>Cinsel istismar</a:t>
            </a:r>
            <a:br>
              <a:rPr lang="tr-TR" altLang="tr-TR" b="1" dirty="0" smtClean="0"/>
            </a:br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>Çocuk istismarı tipleri içerisinde </a:t>
            </a:r>
            <a:br>
              <a:rPr lang="tr-TR" altLang="tr-TR" b="1" dirty="0" smtClean="0"/>
            </a:br>
            <a:r>
              <a:rPr lang="tr-TR" altLang="tr-TR" b="1" dirty="0" smtClean="0">
                <a:solidFill>
                  <a:srgbClr val="CC3300"/>
                </a:solidFill>
              </a:rPr>
              <a:t>SAPTANMASI EN ZOR</a:t>
            </a:r>
            <a:r>
              <a:rPr lang="tr-TR" altLang="tr-TR" b="1" dirty="0" smtClean="0"/>
              <a:t> OLANIDIR!</a:t>
            </a:r>
            <a:r>
              <a:rPr lang="en-US" alt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1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54052" y="260648"/>
            <a:ext cx="7560840" cy="630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OCUK  İHMALİ  NE  DEMEKTİR?</a:t>
            </a:r>
            <a:endParaRPr lang="tr-TR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32706" y="119675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İhmal, çocuğa bakmakla yükümlü kimsenin çocuğun gelişimi için gerekli ihtiyaçları karşılamaması veya bu ihtiyaçları dikkate almamasıdır. </a:t>
            </a: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ihtiyaçlar:</a:t>
            </a:r>
          </a:p>
          <a:p>
            <a:pPr lvl="1"/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  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altLang="tr-T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-Eğitim       </a:t>
            </a:r>
            <a:r>
              <a:rPr lang="tr-TR" altLang="tr-T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-Beslenme    </a:t>
            </a:r>
            <a:r>
              <a:rPr lang="tr-TR" altLang="tr-T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-Güvenli Yaşam</a:t>
            </a:r>
          </a:p>
          <a:p>
            <a:pPr lvl="1"/>
            <a:r>
              <a:rPr lang="tr-TR" altLang="tr-TR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-Barınma    </a:t>
            </a:r>
            <a:r>
              <a:rPr lang="tr-TR" altLang="tr-T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-Giyinme    </a:t>
            </a:r>
            <a:r>
              <a:rPr lang="tr-TR" altLang="tr-TR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-Sevgi</a:t>
            </a:r>
            <a:endParaRPr lang="tr-TR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Osman\Desktop\4_guncel_sokak_cocuklari_dort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92" y="3789040"/>
            <a:ext cx="864096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4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b="1" dirty="0" smtClean="0"/>
              <a:t>Bu işin en önemli boyutu, </a:t>
            </a:r>
            <a:r>
              <a:rPr lang="tr-TR" altLang="tr-TR" b="1" dirty="0" err="1" smtClean="0"/>
              <a:t>bildiril</a:t>
            </a:r>
            <a:r>
              <a:rPr lang="tr-TR" altLang="tr-TR" b="1" dirty="0" err="1" smtClean="0">
                <a:solidFill>
                  <a:srgbClr val="CC3300"/>
                </a:solidFill>
              </a:rPr>
              <a:t>ME</a:t>
            </a:r>
            <a:r>
              <a:rPr lang="tr-TR" altLang="tr-TR" b="1" dirty="0" err="1" smtClean="0"/>
              <a:t>mesi</a:t>
            </a:r>
            <a:r>
              <a:rPr lang="tr-TR" altLang="tr-TR" b="1" dirty="0" smtClean="0"/>
              <a:t>, </a:t>
            </a:r>
            <a:r>
              <a:rPr lang="en-US" altLang="tr-TR" b="1" dirty="0" smtClean="0"/>
              <a:t/>
            </a:r>
            <a:br>
              <a:rPr lang="en-US" altLang="tr-TR" b="1" dirty="0" smtClean="0"/>
            </a:br>
            <a:r>
              <a:rPr lang="tr-TR" altLang="tr-TR" b="1" dirty="0" smtClean="0"/>
              <a:t>olayın gizlenmesidir...</a:t>
            </a:r>
            <a:r>
              <a:rPr lang="en-US" altLang="tr-TR" b="1" dirty="0" smtClean="0"/>
              <a:t/>
            </a:r>
            <a:br>
              <a:rPr lang="en-US" altLang="tr-TR" b="1" dirty="0" smtClean="0"/>
            </a:br>
            <a:endParaRPr lang="en-US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460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tr-TR" altLang="tr-TR" b="1" u="sng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b="1" u="sng" dirty="0" smtClean="0">
                <a:solidFill>
                  <a:schemeClr val="bg1"/>
                </a:solidFill>
              </a:rPr>
              <a:t>Hayır demeyi öğretin:</a:t>
            </a:r>
            <a:r>
              <a:rPr lang="tr-TR" altLang="tr-TR" b="1" dirty="0" smtClean="0">
                <a:solidFill>
                  <a:schemeClr val="bg1"/>
                </a:solidFill>
              </a:rPr>
              <a:t> </a:t>
            </a:r>
            <a:br>
              <a:rPr lang="tr-TR" altLang="tr-TR" b="1" dirty="0" smtClean="0">
                <a:solidFill>
                  <a:schemeClr val="bg1"/>
                </a:solidFill>
              </a:rPr>
            </a:br>
            <a:r>
              <a:rPr lang="tr-TR" altLang="tr-TR" dirty="0" smtClean="0">
                <a:solidFill>
                  <a:schemeClr val="bg1"/>
                </a:solidFill>
              </a:rPr>
              <a:t>Çocuklara herhangi birisi onları incitmeye kalkarsa </a:t>
            </a:r>
            <a:r>
              <a:rPr lang="tr-TR" altLang="tr-TR" b="1" dirty="0" smtClean="0">
                <a:solidFill>
                  <a:srgbClr val="CC3300"/>
                </a:solidFill>
              </a:rPr>
              <a:t>“Hayır” demeleri gerektiğini</a:t>
            </a:r>
            <a:r>
              <a:rPr lang="tr-TR" altLang="tr-TR" dirty="0" smtClean="0"/>
              <a:t> </a:t>
            </a:r>
            <a:r>
              <a:rPr lang="tr-TR" altLang="tr-TR" dirty="0" smtClean="0">
                <a:solidFill>
                  <a:schemeClr val="bg1"/>
                </a:solidFill>
              </a:rPr>
              <a:t>söyleyin. Çünkü birçok çocuğa büyüklerin söylediklerine itaat etmeleri öğretilmiştir </a:t>
            </a:r>
            <a:r>
              <a:rPr lang="tr-TR" altLang="tr-TR" u="sng" dirty="0" smtClean="0">
                <a:solidFill>
                  <a:schemeClr val="bg1"/>
                </a:solidFill>
              </a:rPr>
              <a:t/>
            </a:r>
            <a:br>
              <a:rPr lang="tr-TR" altLang="tr-TR" u="sng" dirty="0" smtClean="0">
                <a:solidFill>
                  <a:schemeClr val="bg1"/>
                </a:solidFill>
              </a:rPr>
            </a:br>
            <a:endParaRPr lang="tr-TR" altLang="tr-TR" u="sng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b="1" u="sng" dirty="0" smtClean="0">
                <a:solidFill>
                  <a:schemeClr val="bg1"/>
                </a:solidFill>
              </a:rPr>
              <a:t>Yardım istemeyi öğretin:</a:t>
            </a:r>
            <a:r>
              <a:rPr lang="tr-TR" altLang="tr-TR" dirty="0" smtClean="0">
                <a:solidFill>
                  <a:schemeClr val="bg1"/>
                </a:solidFill>
              </a:rPr>
              <a:t> </a:t>
            </a:r>
            <a:br>
              <a:rPr lang="tr-TR" altLang="tr-TR" dirty="0" smtClean="0">
                <a:solidFill>
                  <a:schemeClr val="bg1"/>
                </a:solidFill>
              </a:rPr>
            </a:br>
            <a:r>
              <a:rPr lang="tr-TR" altLang="tr-TR" dirty="0" smtClean="0">
                <a:solidFill>
                  <a:schemeClr val="bg1"/>
                </a:solidFill>
              </a:rPr>
              <a:t>Birisi onlara kötü, rahatsız edici bir şey yaparsa arkadaşlarından ya da büyüklerden yardım istemeyi öğretin. </a:t>
            </a:r>
          </a:p>
          <a:p>
            <a:pPr algn="ctr">
              <a:buFontTx/>
              <a:buNone/>
            </a:pPr>
            <a:r>
              <a:rPr lang="tr-TR" altLang="tr-TR" b="1" dirty="0" smtClean="0">
                <a:solidFill>
                  <a:srgbClr val="CC3300"/>
                </a:solidFill>
              </a:rPr>
              <a:t>Yardım istediklerinde</a:t>
            </a:r>
            <a:r>
              <a:rPr lang="tr-TR" altLang="tr-TR" dirty="0" smtClean="0"/>
              <a:t> </a:t>
            </a:r>
            <a:r>
              <a:rPr lang="tr-TR" altLang="tr-TR" b="1" dirty="0" smtClean="0">
                <a:solidFill>
                  <a:srgbClr val="CC3300"/>
                </a:solidFill>
              </a:rPr>
              <a:t>onlara kızmayacağınızı söyleyin</a:t>
            </a:r>
            <a:r>
              <a:rPr lang="tr-TR" altLang="tr-TR" u="sng" dirty="0" smtClean="0"/>
              <a:t/>
            </a:r>
            <a:br>
              <a:rPr lang="tr-TR" altLang="tr-TR" u="sng" dirty="0" smtClean="0"/>
            </a:br>
            <a:endParaRPr lang="en-US" altLang="tr-TR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532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sz="3200" b="1" u="sng" dirty="0" smtClean="0">
                <a:solidFill>
                  <a:schemeClr val="bg1"/>
                </a:solidFill>
              </a:rPr>
              <a:t>Onlara inandığınızı öğretin:</a:t>
            </a:r>
            <a:r>
              <a:rPr lang="tr-TR" altLang="tr-TR" sz="3200" dirty="0" smtClean="0">
                <a:solidFill>
                  <a:schemeClr val="bg1"/>
                </a:solidFill>
              </a:rPr>
              <a:t> </a:t>
            </a:r>
            <a:br>
              <a:rPr lang="tr-TR" altLang="tr-TR" sz="3200" dirty="0" smtClean="0">
                <a:solidFill>
                  <a:schemeClr val="bg1"/>
                </a:solidFill>
              </a:rPr>
            </a:br>
            <a:r>
              <a:rPr lang="tr-TR" altLang="tr-TR" sz="3200" b="1" dirty="0" smtClean="0">
                <a:solidFill>
                  <a:srgbClr val="CC3300"/>
                </a:solidFill>
              </a:rPr>
              <a:t>Çocuğunuza inanın</a:t>
            </a:r>
            <a:r>
              <a:rPr lang="tr-TR" altLang="tr-TR" sz="3200" dirty="0" smtClean="0">
                <a:solidFill>
                  <a:schemeClr val="bg1"/>
                </a:solidFill>
              </a:rPr>
              <a:t>, yardım istiyorsa bunu geri çevirmeyin. Çocuklar bu konularda yalan söylemezler </a:t>
            </a:r>
            <a:r>
              <a:rPr lang="tr-TR" altLang="tr-TR" sz="3200" u="sng" dirty="0" smtClean="0">
                <a:solidFill>
                  <a:schemeClr val="bg1"/>
                </a:solidFill>
              </a:rPr>
              <a:t/>
            </a:r>
            <a:br>
              <a:rPr lang="tr-TR" altLang="tr-TR" sz="3200" u="sng" dirty="0" smtClean="0">
                <a:solidFill>
                  <a:schemeClr val="bg1"/>
                </a:solidFill>
              </a:rPr>
            </a:br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r>
              <a:rPr lang="tr-TR" altLang="tr-TR" sz="3200" b="1" u="sng" dirty="0" smtClean="0">
                <a:solidFill>
                  <a:schemeClr val="bg1"/>
                </a:solidFill>
              </a:rPr>
              <a:t>Sır </a:t>
            </a:r>
            <a:r>
              <a:rPr lang="tr-TR" altLang="tr-TR" sz="3200" b="1" u="sng" dirty="0" err="1" smtClean="0">
                <a:solidFill>
                  <a:schemeClr val="bg1"/>
                </a:solidFill>
              </a:rPr>
              <a:t>saklaMAmasını</a:t>
            </a:r>
            <a:r>
              <a:rPr lang="tr-TR" altLang="tr-TR" sz="3200" b="1" u="sng" dirty="0" smtClean="0">
                <a:solidFill>
                  <a:schemeClr val="bg1"/>
                </a:solidFill>
              </a:rPr>
              <a:t> öğretin:</a:t>
            </a:r>
            <a:r>
              <a:rPr lang="tr-TR" altLang="tr-TR" sz="3200" u="sng" dirty="0" smtClean="0">
                <a:solidFill>
                  <a:schemeClr val="bg1"/>
                </a:solidFill>
              </a:rPr>
              <a:t> </a:t>
            </a:r>
            <a:br>
              <a:rPr lang="tr-TR" altLang="tr-TR" sz="3200" u="sng" dirty="0" smtClean="0">
                <a:solidFill>
                  <a:schemeClr val="bg1"/>
                </a:solidFill>
              </a:rPr>
            </a:br>
            <a:r>
              <a:rPr lang="tr-TR" altLang="tr-TR" sz="3200" dirty="0" smtClean="0">
                <a:solidFill>
                  <a:schemeClr val="bg1"/>
                </a:solidFill>
              </a:rPr>
              <a:t>Çocuklarınıza</a:t>
            </a:r>
            <a:r>
              <a:rPr lang="tr-TR" altLang="tr-TR" sz="3200" dirty="0" smtClean="0"/>
              <a:t>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BAZI sırların hiçbir zaman saklanmaması gerektiğini</a:t>
            </a:r>
            <a:r>
              <a:rPr lang="tr-TR" altLang="tr-TR" sz="3200" dirty="0" smtClean="0"/>
              <a:t> </a:t>
            </a:r>
            <a:r>
              <a:rPr lang="tr-TR" altLang="tr-TR" sz="3200" dirty="0" smtClean="0">
                <a:solidFill>
                  <a:schemeClr val="bg1"/>
                </a:solidFill>
              </a:rPr>
              <a:t>söyleyin. Onlara istemeseler dahi bunların açıklanması gerektiğini anlatın.</a:t>
            </a:r>
            <a:endParaRPr lang="en-US" altLang="tr-TR" sz="32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altLang="tr-TR" sz="3200" b="1" u="sng" dirty="0" smtClean="0">
                <a:solidFill>
                  <a:schemeClr val="bg1"/>
                </a:solidFill>
              </a:rPr>
              <a:t>Dokunulmayı reddetmeyi öğretin:</a:t>
            </a:r>
            <a:r>
              <a:rPr lang="tr-TR" altLang="tr-TR" sz="3200" dirty="0" smtClean="0">
                <a:solidFill>
                  <a:schemeClr val="bg1"/>
                </a:solidFill>
              </a:rPr>
              <a:t> </a:t>
            </a:r>
            <a:br>
              <a:rPr lang="tr-TR" altLang="tr-TR" sz="3200" dirty="0" smtClean="0">
                <a:solidFill>
                  <a:schemeClr val="bg1"/>
                </a:solidFill>
              </a:rPr>
            </a:br>
            <a:r>
              <a:rPr lang="tr-TR" altLang="tr-TR" sz="3200" dirty="0" smtClean="0">
                <a:solidFill>
                  <a:schemeClr val="bg1"/>
                </a:solidFill>
              </a:rPr>
              <a:t>Çocuklarınıza kendilerinin ellenmesi ve öpülmesi durumunda eğer hoşlanmıyorlarsa bunu reddetmelerini söyleyin. Eğer birisi eller ve bunun sır olarak saklanması gerektiğini söylerse,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mutlaka size bildirmesi gerektiğini anlatın</a:t>
            </a:r>
            <a:r>
              <a:rPr lang="tr-TR" altLang="tr-TR" sz="3200" u="sng" dirty="0" smtClean="0"/>
              <a:t/>
            </a:r>
            <a:br>
              <a:rPr lang="tr-TR" altLang="tr-TR" sz="3200" u="sng" dirty="0" smtClean="0"/>
            </a:br>
            <a:r>
              <a:rPr lang="tr-TR" altLang="tr-TR" sz="3200" b="1" u="sng" dirty="0" smtClean="0">
                <a:solidFill>
                  <a:schemeClr val="bg1"/>
                </a:solidFill>
              </a:rPr>
              <a:t>Yabancılarla konuşmamayı öğretin:</a:t>
            </a:r>
            <a:r>
              <a:rPr lang="tr-TR" altLang="tr-TR" sz="3200" dirty="0" smtClean="0">
                <a:solidFill>
                  <a:schemeClr val="bg1"/>
                </a:solidFill>
              </a:rPr>
              <a:t> </a:t>
            </a:r>
            <a:br>
              <a:rPr lang="tr-TR" altLang="tr-TR" sz="3200" dirty="0" smtClean="0">
                <a:solidFill>
                  <a:schemeClr val="bg1"/>
                </a:solidFill>
              </a:rPr>
            </a:br>
            <a:r>
              <a:rPr lang="tr-TR" altLang="tr-TR" sz="3200" dirty="0" smtClean="0">
                <a:solidFill>
                  <a:schemeClr val="bg1"/>
                </a:solidFill>
              </a:rPr>
              <a:t>Çocuklarınıza, güvenliklerini korumak için gerekirse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kendilerine zarar veren kişiden kaçmak, </a:t>
            </a:r>
            <a:r>
              <a:rPr lang="tr-TR" altLang="tr-TR" sz="3200" dirty="0" smtClean="0">
                <a:solidFill>
                  <a:schemeClr val="bg1"/>
                </a:solidFill>
              </a:rPr>
              <a:t>yüksek sesle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bağırmak </a:t>
            </a:r>
            <a:r>
              <a:rPr lang="tr-TR" altLang="tr-TR" sz="3200" dirty="0" smtClean="0">
                <a:solidFill>
                  <a:schemeClr val="bg1"/>
                </a:solidFill>
              </a:rPr>
              <a:t>ve onu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 </a:t>
            </a:r>
            <a:r>
              <a:rPr lang="tr-TR" altLang="tr-TR" sz="3200" b="1" dirty="0" smtClean="0">
                <a:solidFill>
                  <a:srgbClr val="CC3300"/>
                </a:solidFill>
              </a:rPr>
              <a:t>tekmelemek</a:t>
            </a:r>
            <a:r>
              <a:rPr lang="tr-TR" altLang="tr-TR" sz="3200" dirty="0" smtClean="0"/>
              <a:t> </a:t>
            </a:r>
            <a:r>
              <a:rPr lang="tr-TR" altLang="tr-TR" sz="3200" dirty="0" smtClean="0">
                <a:solidFill>
                  <a:schemeClr val="bg1"/>
                </a:solidFill>
              </a:rPr>
              <a:t>gibi bazı kural dışı davranışlarda bulunabileceklerini anlatın</a:t>
            </a:r>
            <a:endParaRPr lang="en-US" altLang="tr-TR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tr-TR" altLang="tr-TR" sz="44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tr-TR" sz="4400" b="1" dirty="0" smtClean="0">
                <a:solidFill>
                  <a:schemeClr val="bg1"/>
                </a:solidFill>
              </a:rPr>
              <a:t>SAKLANMAYIN</a:t>
            </a:r>
            <a:endParaRPr lang="tr-TR" altLang="tr-TR" sz="44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</a:rPr>
              <a:t> </a:t>
            </a:r>
            <a:r>
              <a:rPr lang="tr-TR" altLang="tr-TR" sz="4400" b="1" dirty="0" smtClean="0">
                <a:solidFill>
                  <a:srgbClr val="FF0000"/>
                </a:solidFill>
              </a:rPr>
              <a:t>İHBAR EDİN</a:t>
            </a:r>
          </a:p>
          <a:p>
            <a:pPr algn="ctr"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altLang="tr-TR" sz="4400" b="1" dirty="0" smtClean="0">
                <a:solidFill>
                  <a:schemeClr val="bg1"/>
                </a:solidFill>
              </a:rPr>
              <a:t>UTANMAYIN </a:t>
            </a:r>
            <a:endParaRPr lang="tr-TR" altLang="tr-TR" sz="44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tr-TR" sz="4400" b="1" dirty="0" smtClean="0">
                <a:solidFill>
                  <a:srgbClr val="FF0000"/>
                </a:solidFill>
              </a:rPr>
              <a:t>UTANDIRIN</a:t>
            </a:r>
          </a:p>
        </p:txBody>
      </p:sp>
    </p:spTree>
    <p:extLst>
      <p:ext uri="{BB962C8B-B14F-4D97-AF65-F5344CB8AC3E}">
        <p14:creationId xmlns:p14="http://schemas.microsoft.com/office/powerpoint/2010/main" xmlns="" val="2117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086600" cy="1477328"/>
          </a:xfrm>
          <a:prstGeom prst="rect">
            <a:avLst/>
          </a:prstGeom>
          <a:solidFill>
            <a:srgbClr val="0D36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/>
              <a:t>CİNSEL İSTİSMAR İLE İLGİLİ DOĞRULAR VE YANLIŞLAR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800600" cy="116955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7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NELERDİR ?</a:t>
            </a:r>
          </a:p>
        </p:txBody>
      </p:sp>
      <p:pic>
        <p:nvPicPr>
          <p:cNvPr id="21510" name="Picture 2" descr="D:\Belgelerim\Resimlerim\SUNU RESİMLERİ\Kopyası 42-15315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454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325202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05913"/>
              </p:ext>
            </p:extLst>
          </p:nvPr>
        </p:nvGraphicFramePr>
        <p:xfrm>
          <a:off x="683568" y="404664"/>
          <a:ext cx="7848872" cy="54681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24436"/>
                <a:gridCol w="3924436"/>
              </a:tblGrid>
              <a:tr h="66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</a:rPr>
                        <a:t>YANLIŞ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</a:rPr>
                        <a:t>DOĞRU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Çocuklar </a:t>
                      </a:r>
                      <a:r>
                        <a:rPr lang="tr-T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cinsel istismarı hayal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güçlerinin genişliği nedeniyle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uydururlar.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altLang="tr-TR" sz="32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HAYIR</a:t>
                      </a:r>
                      <a:endParaRPr lang="tr-TR" sz="18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Çocuklar </a:t>
                      </a:r>
                      <a:r>
                        <a:rPr lang="tr-TR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 konuda genellikle yalan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söylemezler. İlk kural çocuğa inanmak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olmalıdır.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681814"/>
              </p:ext>
            </p:extLst>
          </p:nvPr>
        </p:nvGraphicFramePr>
        <p:xfrm>
          <a:off x="395536" y="260648"/>
          <a:ext cx="8208912" cy="54971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</a:rPr>
                        <a:t>YANLIŞ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</a:rPr>
                        <a:t>DOĞRU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altLang="tr-TR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000" b="1" dirty="0" smtClean="0"/>
                        <a:t>Yaşanmış bir-iki ufak olay önemli değildir.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000" b="1" dirty="0" smtClean="0"/>
                        <a:t>Çocuklar olan biteni çabucak unuturlar...</a:t>
                      </a:r>
                    </a:p>
                    <a:p>
                      <a:pPr algn="r" eaLnBrk="1" hangingPunct="1">
                        <a:buFontTx/>
                        <a:buNone/>
                      </a:pPr>
                      <a:r>
                        <a:rPr lang="tr-TR" altLang="tr-TR" sz="3000" dirty="0" smtClean="0"/>
                        <a:t> </a:t>
                      </a:r>
                      <a:r>
                        <a:rPr lang="tr-TR" altLang="tr-TR" sz="28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  <a:endParaRPr lang="tr-TR" altLang="tr-TR" sz="3000" dirty="0" smtClean="0"/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altLang="tr-TR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HAYIR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 bir kez bile olsa...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0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Cinsel istismar, çocuğun ruhsal ve fiziksel sağlığı açısından ciddi derecede zarar vericidir!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3000" dirty="0" smtClean="0"/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717871"/>
              </p:ext>
            </p:extLst>
          </p:nvPr>
        </p:nvGraphicFramePr>
        <p:xfrm>
          <a:off x="467544" y="548680"/>
          <a:ext cx="8208912" cy="54971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YANLIŞ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tr-TR" altLang="tr-TR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Potansiyel kurban çocuklar : 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tr-TR" altLang="tr-TR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Olayı provoke eden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Şirin ve cazip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Evden kaçan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İhmal edilmiş çocuklar</a:t>
                      </a:r>
                      <a:r>
                        <a:rPr lang="tr-TR" alt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sz="4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altLang="tr-TR" sz="20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  <a:p>
                      <a:pPr algn="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0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 öyle olsa ne fark eder,</a:t>
                      </a:r>
                    </a:p>
                    <a:p>
                      <a:pPr algn="r"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tr-TR" altLang="tr-TR" sz="20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Çocuk </a:t>
                      </a:r>
                      <a:r>
                        <a:rPr lang="tr-TR" altLang="tr-TR" sz="2000" b="1" i="1" dirty="0" err="1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çocuk</a:t>
                      </a:r>
                      <a:r>
                        <a:rPr lang="tr-TR" altLang="tr-TR" sz="20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değil midir?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tr-TR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tr-TR" sz="3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HAYIR</a:t>
                      </a: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tr-TR" sz="36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tr-TR" sz="36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ÇOCUK </a:t>
                      </a: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</a:t>
                      </a: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 YETİŞKİN</a:t>
                      </a:r>
                    </a:p>
                    <a:p>
                      <a:pPr algn="ctr"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cinsel istismara maruz kalabilir!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727415"/>
              </p:ext>
            </p:extLst>
          </p:nvPr>
        </p:nvGraphicFramePr>
        <p:xfrm>
          <a:off x="467544" y="548680"/>
          <a:ext cx="8208912" cy="55709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YANLIŞ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Tehlikeli yerler hep: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Parklar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Genel tuvaletler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Issız sokaklar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Karanlık yerler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Boş inşaat sahaları</a:t>
                      </a:r>
                      <a:r>
                        <a:rPr lang="tr-TR" alt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r" eaLnBrk="1" hangingPunct="1">
                        <a:buFontTx/>
                        <a:buNone/>
                      </a:pPr>
                      <a:r>
                        <a:rPr lang="tr-TR" altLang="tr-TR" sz="14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OYSA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Cinsel İstismar için en uygun yer genellikle: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Okul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 ile okul arasındaki yol gibi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İçinde bulunduğunuz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Tanıdık yakın çevredir!</a:t>
                      </a: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83568" y="692696"/>
            <a:ext cx="7560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İHMAL ÇEŞİTLERİ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71600" y="17728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alt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ihmal</a:t>
            </a:r>
          </a:p>
          <a:p>
            <a:pPr marL="514350" indent="-514350">
              <a:buFont typeface="+mj-lt"/>
              <a:buAutoNum type="arabicPeriod"/>
            </a:pPr>
            <a:endParaRPr lang="tr-TR" alt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alt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Eğitimsel </a:t>
            </a:r>
            <a:r>
              <a:rPr lang="tr-TR" altLang="tr-T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ihmal</a:t>
            </a:r>
          </a:p>
          <a:p>
            <a:pPr marL="514350" indent="-514350">
              <a:buFont typeface="+mj-lt"/>
              <a:buAutoNum type="arabicPeriod"/>
            </a:pPr>
            <a:endParaRPr lang="tr-TR" alt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altLang="tr-T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ihmal</a:t>
            </a:r>
          </a:p>
        </p:txBody>
      </p:sp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89363"/>
              </p:ext>
            </p:extLst>
          </p:nvPr>
        </p:nvGraphicFramePr>
        <p:xfrm>
          <a:off x="467544" y="548680"/>
          <a:ext cx="8208912" cy="54971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YANLIŞ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İstismarcılar genellikle: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Yaşlı ve yabancı erkeklerle,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Sokaktaki hırpani serseriler...</a:t>
                      </a:r>
                      <a:r>
                        <a:rPr lang="tr-TR" alt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altLang="tr-TR" sz="28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endParaRPr lang="tr-TR" altLang="tr-TR" sz="28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r>
                        <a:rPr lang="tr-TR" altLang="tr-TR" sz="28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28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OYSA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14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Olguların %80-95’inde fail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20-40 yaşları arasında 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Kurban tarafından tanınan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EVLİ ve ÇOCUKLU erkeklerdir!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984230"/>
              </p:ext>
            </p:extLst>
          </p:nvPr>
        </p:nvGraphicFramePr>
        <p:xfrm>
          <a:off x="467544" y="548680"/>
          <a:ext cx="8208912" cy="54971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YANLIŞ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Sadece KIZ çocukları cinsel istimara</a:t>
                      </a:r>
                      <a:r>
                        <a:rPr lang="tr-TR" altLang="tr-TR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uğruyor</a:t>
                      </a:r>
                      <a:endParaRPr lang="tr-TR" altLang="tr-TR" sz="3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endParaRPr lang="tr-TR" altLang="tr-TR" sz="3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r>
                        <a:rPr lang="tr-TR" altLang="tr-TR" sz="32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3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OYSA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r>
                        <a:rPr lang="tr-TR" altLang="tr-TR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çocuklar da cinsel istismara uğrar…</a:t>
                      </a:r>
                      <a:endParaRPr lang="tr-TR" altLang="tr-TR" sz="3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7363459"/>
              </p:ext>
            </p:extLst>
          </p:nvPr>
        </p:nvGraphicFramePr>
        <p:xfrm>
          <a:off x="467544" y="548680"/>
          <a:ext cx="8208912" cy="549712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04456"/>
                <a:gridCol w="4104456"/>
              </a:tblGrid>
              <a:tr h="82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YANLIŞ 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DOĞRU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1936"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3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Tüm</a:t>
                      </a:r>
                      <a:r>
                        <a:rPr lang="tr-TR" altLang="tr-TR" sz="36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istismarcılar ERKEK</a:t>
                      </a:r>
                      <a:endParaRPr lang="tr-TR" altLang="tr-TR" sz="36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endParaRPr lang="tr-TR" altLang="tr-TR" sz="36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eaLnBrk="1" hangingPunct="1">
                        <a:buFontTx/>
                        <a:buNone/>
                      </a:pPr>
                      <a:r>
                        <a:rPr lang="tr-TR" altLang="tr-TR" sz="3600" b="1" i="1" dirty="0" smtClean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zannedilir...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1" hangingPunct="1">
                        <a:buFontTx/>
                        <a:buNone/>
                      </a:pPr>
                      <a:endParaRPr lang="tr-TR" altLang="tr-TR" sz="3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OYSA</a:t>
                      </a:r>
                    </a:p>
                    <a:p>
                      <a:pPr algn="ctr" eaLnBrk="1" hangingPunct="1">
                        <a:buFontTx/>
                        <a:buNone/>
                      </a:pPr>
                      <a:endParaRPr lang="tr-TR" altLang="tr-TR" sz="3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buFontTx/>
                        <a:buNone/>
                      </a:pPr>
                      <a:r>
                        <a:rPr lang="tr-TR" altLang="tr-TR" sz="3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KADIN</a:t>
                      </a:r>
                      <a:r>
                        <a:rPr lang="tr-TR" altLang="tr-TR" sz="3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istismarcılar da vardır…</a:t>
                      </a:r>
                      <a:endParaRPr lang="tr-TR" altLang="tr-TR" sz="3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6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1600200"/>
            <a:ext cx="8229600" cy="3505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tr-TR" altLang="tr-TR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</a:rPr>
              <a:t>Çocuğum cinsel istismara uğradı!</a:t>
            </a:r>
          </a:p>
          <a:p>
            <a:pPr algn="ctr">
              <a:buFontTx/>
              <a:buNone/>
            </a:pPr>
            <a:r>
              <a:rPr lang="tr-TR" altLang="tr-TR" sz="4400" b="1" dirty="0" smtClean="0">
                <a:solidFill>
                  <a:schemeClr val="bg1"/>
                </a:solidFill>
              </a:rPr>
              <a:t>Ne yapmam lazım?</a:t>
            </a:r>
          </a:p>
          <a:p>
            <a:pPr algn="ctr">
              <a:buFontTx/>
              <a:buNone/>
            </a:pPr>
            <a:endParaRPr lang="en-US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73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795" y="0"/>
            <a:ext cx="913520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altLang="tr-TR" sz="1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altLang="tr-TR" sz="4000" b="1" dirty="0">
                <a:solidFill>
                  <a:srgbClr val="FF0000"/>
                </a:solidFill>
              </a:rPr>
              <a:t>ÇOCUK suçlu değil MAĞDUR!</a:t>
            </a:r>
            <a:endParaRPr lang="tr-TR" altLang="tr-TR" sz="4400" b="1" dirty="0">
              <a:solidFill>
                <a:srgbClr val="FF0000"/>
              </a:solidFill>
            </a:endParaRPr>
          </a:p>
          <a:p>
            <a:pPr algn="ctr"/>
            <a:endParaRPr lang="tr-TR" altLang="tr-TR" sz="700" b="1" dirty="0" smtClean="0">
              <a:solidFill>
                <a:schemeClr val="bg1"/>
              </a:solidFill>
            </a:endParaRP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Suçluyu bul</a:t>
            </a: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Şikayetçi ol</a:t>
            </a: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Utanma</a:t>
            </a: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Utandır</a:t>
            </a: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Olayı yargıdan saklama</a:t>
            </a:r>
          </a:p>
          <a:p>
            <a:pPr algn="ctr"/>
            <a:r>
              <a:rPr lang="tr-TR" altLang="tr-TR" sz="4400" b="1" dirty="0" smtClean="0">
                <a:solidFill>
                  <a:schemeClr val="bg1"/>
                </a:solidFill>
              </a:rPr>
              <a:t>Çocuğunu kolla</a:t>
            </a:r>
            <a:endParaRPr lang="en-US" altLang="tr-TR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8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08520" y="0"/>
            <a:ext cx="925252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tr-TR" altLang="tr-TR" sz="40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>
                <a:solidFill>
                  <a:srgbClr val="FF0000"/>
                </a:solidFill>
              </a:rPr>
              <a:t>SUSMA</a:t>
            </a:r>
            <a:r>
              <a:rPr lang="tr-TR" altLang="tr-TR" sz="4000" b="1" dirty="0">
                <a:solidFill>
                  <a:srgbClr val="FF0000"/>
                </a:solidFill>
              </a:rPr>
              <a:t>! </a:t>
            </a: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tr-TR" altLang="tr-TR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>
                <a:solidFill>
                  <a:schemeClr val="bg1"/>
                </a:solidFill>
              </a:rPr>
              <a:t>Cinsel istismarın ACİLEN tespit edilmesi ŞART!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>
                <a:solidFill>
                  <a:schemeClr val="bg1"/>
                </a:solidFill>
              </a:rPr>
              <a:t>Zaman içinde tüm kanıtlar yok oluyor, davacı olma hakkı ortadan kalkıyor!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tr-TR" altLang="tr-TR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>
                <a:solidFill>
                  <a:schemeClr val="bg1"/>
                </a:solidFill>
              </a:rPr>
              <a:t>ŞİKAYETÇİ OLMAKTAN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>
                <a:solidFill>
                  <a:schemeClr val="bg1"/>
                </a:solidFill>
              </a:rPr>
              <a:t>KORKMA!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4000" b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40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altLang="tr-TR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498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7999412" cy="426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altLang="tr-TR" dirty="0" smtClean="0">
              <a:latin typeface="Times New Roman" pitchFamily="18" charset="0"/>
            </a:endParaRPr>
          </a:p>
          <a:p>
            <a:pPr>
              <a:spcBef>
                <a:spcPts val="900"/>
              </a:spcBef>
              <a:buSzPct val="85000"/>
              <a:buFont typeface="Wingdings" pitchFamily="2" charset="2"/>
              <a:buChar char="q"/>
            </a:pPr>
            <a:r>
              <a:rPr lang="en-GB" altLang="tr-TR" b="1" i="1" dirty="0" smtClean="0">
                <a:solidFill>
                  <a:srgbClr val="CC0000"/>
                </a:solidFill>
              </a:rPr>
              <a:t>HER VATANDAŞ ÇOCUĞA KARŞI İŞLENMEKTE OLAN İSTİSMAR SUÇUNU BİLDİRMEKLE YÜKÜMLÜDÜR</a:t>
            </a:r>
            <a:r>
              <a:rPr lang="tr-TR" altLang="tr-TR" b="1" i="1" dirty="0" smtClean="0">
                <a:solidFill>
                  <a:srgbClr val="CC0000"/>
                </a:solidFill>
              </a:rPr>
              <a:t>.</a:t>
            </a:r>
            <a:r>
              <a:rPr lang="en-GB" altLang="tr-TR" b="1" i="1" dirty="0" smtClean="0">
                <a:solidFill>
                  <a:srgbClr val="CC0000"/>
                </a:solidFill>
              </a:rPr>
              <a:t> </a:t>
            </a:r>
          </a:p>
          <a:p>
            <a:pPr>
              <a:spcBef>
                <a:spcPts val="900"/>
              </a:spcBef>
              <a:buFont typeface="Wingdings" pitchFamily="2" charset="2"/>
              <a:buNone/>
            </a:pPr>
            <a:endParaRPr lang="tr-TR" altLang="tr-TR" b="1" i="1" dirty="0" smtClean="0">
              <a:solidFill>
                <a:srgbClr val="CC0000"/>
              </a:solidFill>
            </a:endParaRPr>
          </a:p>
          <a:p>
            <a:pPr>
              <a:spcBef>
                <a:spcPts val="900"/>
              </a:spcBef>
              <a:buSzPct val="85000"/>
              <a:buFont typeface="Wingdings" pitchFamily="2" charset="2"/>
              <a:buChar char="q"/>
            </a:pPr>
            <a:r>
              <a:rPr lang="en-GB" altLang="tr-TR" b="1" i="1" dirty="0" smtClean="0"/>
              <a:t>T.C.K. MADDE 278</a:t>
            </a:r>
          </a:p>
          <a:p>
            <a:endParaRPr lang="tr-TR" altLang="tr-T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8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338" y="765175"/>
            <a:ext cx="7999412" cy="674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tr-TR" b="1" dirty="0" smtClean="0">
                <a:solidFill>
                  <a:srgbClr val="FF0000"/>
                </a:solidFill>
                <a:latin typeface="Times New Roman" pitchFamily="18" charset="0"/>
              </a:rPr>
              <a:t>T.C.K. MADDE 278</a:t>
            </a:r>
            <a:endParaRPr lang="tr-TR" altLang="tr-T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66738" y="1752600"/>
            <a:ext cx="79994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altLang="tr-TR" dirty="0" smtClean="0">
              <a:latin typeface="Times New Roman" pitchFamily="18" charset="0"/>
            </a:endParaRPr>
          </a:p>
          <a:p>
            <a:pPr>
              <a:lnSpc>
                <a:spcPct val="91000"/>
              </a:lnSpc>
            </a:pPr>
            <a:r>
              <a:rPr lang="tr-TR" altLang="tr-TR" b="1" dirty="0" smtClean="0">
                <a:latin typeface="Times New Roman" pitchFamily="18" charset="0"/>
              </a:rPr>
              <a:t>Suçu bildirmeme</a:t>
            </a:r>
            <a:r>
              <a:rPr lang="tr-TR" altLang="tr-TR" dirty="0" smtClean="0">
                <a:latin typeface="Times New Roman" pitchFamily="18" charset="0"/>
              </a:rPr>
              <a:t> </a:t>
            </a:r>
            <a:endParaRPr lang="tr-TR" altLang="tr-TR" b="1" dirty="0" smtClean="0">
              <a:latin typeface="Times New Roman" pitchFamily="18" charset="0"/>
            </a:endParaRPr>
          </a:p>
          <a:p>
            <a:pPr>
              <a:lnSpc>
                <a:spcPct val="91000"/>
              </a:lnSpc>
            </a:pPr>
            <a:r>
              <a:rPr lang="tr-TR" altLang="tr-TR" b="1" dirty="0" smtClean="0">
                <a:latin typeface="Times New Roman" pitchFamily="18" charset="0"/>
              </a:rPr>
              <a:t>Madde 278 -</a:t>
            </a:r>
            <a:r>
              <a:rPr lang="tr-TR" altLang="tr-TR" dirty="0" smtClean="0">
                <a:latin typeface="Times New Roman" pitchFamily="18" charset="0"/>
              </a:rPr>
              <a:t> (1) İşlenmekte olan bir suçu yetkili makamlara bildirmeyen kişi, </a:t>
            </a:r>
            <a:r>
              <a:rPr lang="tr-TR" altLang="tr-TR" b="1" i="1" u="sng" dirty="0" smtClean="0">
                <a:latin typeface="Times New Roman" pitchFamily="18" charset="0"/>
              </a:rPr>
              <a:t>bir yıla kadar hapis cezası</a:t>
            </a:r>
            <a:r>
              <a:rPr lang="tr-TR" altLang="tr-TR" b="1" dirty="0" smtClean="0">
                <a:latin typeface="Times New Roman" pitchFamily="18" charset="0"/>
              </a:rPr>
              <a:t> </a:t>
            </a:r>
            <a:r>
              <a:rPr lang="tr-TR" altLang="tr-TR" dirty="0" smtClean="0">
                <a:latin typeface="Times New Roman" pitchFamily="18" charset="0"/>
              </a:rPr>
              <a:t>ile cezalandırılır. </a:t>
            </a:r>
          </a:p>
        </p:txBody>
      </p:sp>
    </p:spTree>
    <p:extLst>
      <p:ext uri="{BB962C8B-B14F-4D97-AF65-F5344CB8AC3E}">
        <p14:creationId xmlns:p14="http://schemas.microsoft.com/office/powerpoint/2010/main" xmlns="" val="15498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415697"/>
            <a:ext cx="70567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FİZİKSEL İHMAL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71600" y="1268760"/>
            <a:ext cx="6210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sağlık kontrolünün yapılmaması ya da geciktirilmesi.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03" y="2392865"/>
            <a:ext cx="3968153" cy="40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Osman\Desktop\picture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416" y="2416545"/>
            <a:ext cx="4691946" cy="39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15616" y="122759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Beslenme, giyim ve temizliğinin yeterince sağlanmaması 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415697"/>
            <a:ext cx="70567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FİZİKSEL İHMAL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823670" cy="36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Osman\Desktop\haberWl6I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248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83568" y="415697"/>
            <a:ext cx="70567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FİZİKSEL İHMAL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135969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Çocuğun terk edilmesi veya kendine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zarar verebileceği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durumlarda denetimsiz bırakılması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7437"/>
            <a:ext cx="32861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Osman\Desktop\antalyada-vucutlarinda-yara-bere-bulunan-iki-kucuk-kiz-cocugu-sokaga-terk-edil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08920"/>
            <a:ext cx="46566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13407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okula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gönderilmemesi veya okula gönderildiği halde okuldaki durumu ile ilgilenilmemesi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eğitim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gereksinimlerinin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gözardı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edilmesi.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971600" y="476672"/>
            <a:ext cx="705678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EĞİTİMSEL İHMAL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875" y="3158158"/>
            <a:ext cx="3286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Osman\Desktop\490-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69" y="3212976"/>
            <a:ext cx="480543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1397</Words>
  <Application>Microsoft Office PowerPoint</Application>
  <PresentationFormat>Ekran Gösterisi (4:3)</PresentationFormat>
  <Paragraphs>360</Paragraphs>
  <Slides>57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ÇOCUK İHMALİ VE İSTİSMARI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ÇOCUK İHMALİNİN SEBEPLERİ NELER OLABİLİR ?</vt:lpstr>
      <vt:lpstr>İHMALİN ÇOCUK ÜZERİNDEKİ ETKİLERİ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CİNSEL İSTİSMARA UĞRAYAN ÇOCUKTA:</vt:lpstr>
      <vt:lpstr>Slayt 35</vt:lpstr>
      <vt:lpstr>Cinsel istismar</vt:lpstr>
      <vt:lpstr>Peki  BEN çocuğuma NE öğreteceğim? </vt:lpstr>
      <vt:lpstr> Güvenliklerini sağlamayı öğretin:  Çocuklara güvende olma hakları olduğunu ve kimsenin bunu ellerinden alamayacağını söyleyin  Bedenlerini korumayı öğretin:  Çocuklara bedenlerinin kendilerine ait olduğunu, özellikle mayo ile kapatılan bölgelerin çok özel bölgeler olduğunu ve kimsenin bu bölgelere dokunmaya haklarının olmadığını anlatın  </vt:lpstr>
      <vt:lpstr>Cinsel istismar  Çocuk istismarı tipleri içerisinde  SAPTANMASI EN ZOR OLANIDIR! </vt:lpstr>
      <vt:lpstr>Bu işin en önemli boyutu, bildirilMEmesi,  olayın gizlenmesidir... </vt:lpstr>
      <vt:lpstr>Slayt 41</vt:lpstr>
      <vt:lpstr>Onlara inandığınızı öğretin:  Çocuğunuza inanın, yardım istiyorsa bunu geri çevirmeyin. Çocuklar bu konularda yalan söylemezler   Sır saklaMAmasını öğretin:  Çocuklarınıza BAZI sırların hiçbir zaman saklanmaması gerektiğini söyleyin. Onlara istemeseler dahi bunların açıklanması gerektiğini anlatın.</vt:lpstr>
      <vt:lpstr>Dokunulmayı reddetmeyi öğretin:  Çocuklarınıza kendilerinin ellenmesi ve öpülmesi durumunda eğer hoşlanmıyorlarsa bunu reddetmelerini söyleyin. Eğer birisi eller ve bunun sır olarak saklanması gerektiğini söylerse, mutlaka size bildirmesi gerektiğini anlatın Yabancılarla konuşmamayı öğretin:  Çocuklarınıza, güvenliklerini korumak için gerekirse kendilerine zarar veren kişiden kaçmak, yüksek sesle bağırmak ve onu tekmelemek gibi bazı kural dışı davranışlarda bulunabileceklerini anlatın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T.C.K. MADDE 278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İSTİSMARI</dc:title>
  <dc:creator>Osman</dc:creator>
  <cp:lastModifiedBy>Acer</cp:lastModifiedBy>
  <cp:revision>48</cp:revision>
  <dcterms:created xsi:type="dcterms:W3CDTF">2015-12-11T18:06:57Z</dcterms:created>
  <dcterms:modified xsi:type="dcterms:W3CDTF">2018-02-23T17:33:28Z</dcterms:modified>
</cp:coreProperties>
</file>