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39"/>
  </p:notesMasterIdLst>
  <p:handoutMasterIdLst>
    <p:handoutMasterId r:id="rId40"/>
  </p:handoutMasterIdLst>
  <p:sldIdLst>
    <p:sldId id="256" r:id="rId2"/>
    <p:sldId id="339" r:id="rId3"/>
    <p:sldId id="308" r:id="rId4"/>
    <p:sldId id="315" r:id="rId5"/>
    <p:sldId id="259" r:id="rId6"/>
    <p:sldId id="309" r:id="rId7"/>
    <p:sldId id="316" r:id="rId8"/>
    <p:sldId id="282" r:id="rId9"/>
    <p:sldId id="264" r:id="rId10"/>
    <p:sldId id="311" r:id="rId11"/>
    <p:sldId id="312" r:id="rId12"/>
    <p:sldId id="313" r:id="rId13"/>
    <p:sldId id="321" r:id="rId14"/>
    <p:sldId id="261" r:id="rId15"/>
    <p:sldId id="317" r:id="rId16"/>
    <p:sldId id="280" r:id="rId17"/>
    <p:sldId id="336" r:id="rId18"/>
    <p:sldId id="322" r:id="rId19"/>
    <p:sldId id="337" r:id="rId20"/>
    <p:sldId id="320" r:id="rId21"/>
    <p:sldId id="319" r:id="rId22"/>
    <p:sldId id="323" r:id="rId23"/>
    <p:sldId id="324" r:id="rId24"/>
    <p:sldId id="325" r:id="rId25"/>
    <p:sldId id="326" r:id="rId26"/>
    <p:sldId id="327" r:id="rId27"/>
    <p:sldId id="281" r:id="rId28"/>
    <p:sldId id="276" r:id="rId29"/>
    <p:sldId id="332" r:id="rId30"/>
    <p:sldId id="333" r:id="rId31"/>
    <p:sldId id="334" r:id="rId32"/>
    <p:sldId id="335" r:id="rId33"/>
    <p:sldId id="303" r:id="rId34"/>
    <p:sldId id="328" r:id="rId35"/>
    <p:sldId id="329" r:id="rId36"/>
    <p:sldId id="330" r:id="rId37"/>
    <p:sldId id="33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9900"/>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1362" y="-426"/>
      </p:cViewPr>
      <p:guideLst>
        <p:guide orient="horz" pos="2160"/>
        <p:guide pos="3120"/>
      </p:guideLst>
    </p:cSldViewPr>
  </p:slid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992BA-8BE2-40D5-98D2-57BF5EF9E6D3}" type="datetimeFigureOut">
              <a:rPr lang="tr-TR" smtClean="0"/>
              <a:t>21.11.2018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F71F1-A503-4A1F-8ACF-77628F18FDBA}" type="slidenum">
              <a:rPr lang="tr-TR" smtClean="0"/>
              <a:t>‹#›</a:t>
            </a:fld>
            <a:endParaRPr lang="tr-TR"/>
          </a:p>
        </p:txBody>
      </p:sp>
    </p:spTree>
    <p:extLst>
      <p:ext uri="{BB962C8B-B14F-4D97-AF65-F5344CB8AC3E}">
        <p14:creationId xmlns:p14="http://schemas.microsoft.com/office/powerpoint/2010/main" val="207525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1B60D-CC3E-4920-8F55-7D9C42990C00}" type="datetimeFigureOut">
              <a:rPr lang="tr-TR" smtClean="0"/>
              <a:pPr/>
              <a:t>21.11.2018</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01B2-899B-45A2-90BD-E8D8BF2D02DB}" type="slidenum">
              <a:rPr lang="tr-TR" smtClean="0"/>
              <a:pPr/>
              <a:t>‹#›</a:t>
            </a:fld>
            <a:endParaRPr lang="tr-TR"/>
          </a:p>
        </p:txBody>
      </p:sp>
    </p:spTree>
    <p:extLst>
      <p:ext uri="{BB962C8B-B14F-4D97-AF65-F5344CB8AC3E}">
        <p14:creationId xmlns:p14="http://schemas.microsoft.com/office/powerpoint/2010/main" val="29249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264400" y="4206240"/>
            <a:ext cx="1040130" cy="457200"/>
          </a:xfrm>
        </p:spPr>
        <p:txBody>
          <a:bodyPr/>
          <a:lstStyle/>
          <a:p>
            <a:fld id="{5586B75A-687E-405C-8A0B-8D00578BA2C3}" type="datetimeFigureOut">
              <a:rPr lang="en-US" smtClean="0"/>
              <a:pPr/>
              <a:t>11/21/2018</a:t>
            </a:fld>
            <a:endParaRPr lang="en-US" dirty="0"/>
          </a:p>
        </p:txBody>
      </p:sp>
      <p:sp>
        <p:nvSpPr>
          <p:cNvPr id="17" name="16 Altbilgi Yer Tutucusu"/>
          <p:cNvSpPr>
            <a:spLocks noGrp="1"/>
          </p:cNvSpPr>
          <p:nvPr>
            <p:ph type="ftr" sz="quarter" idx="11"/>
          </p:nvPr>
        </p:nvSpPr>
        <p:spPr>
          <a:xfrm>
            <a:off x="5861050" y="4205288"/>
            <a:ext cx="1403350" cy="457200"/>
          </a:xfrm>
        </p:spPr>
        <p:txBody>
          <a:bodyPr/>
          <a:lstStyle/>
          <a:p>
            <a:endParaRPr lang="en-US" dirty="0"/>
          </a:p>
        </p:txBody>
      </p:sp>
      <p:sp>
        <p:nvSpPr>
          <p:cNvPr id="29" name="28 Slayt Numarası Yer Tutucusu"/>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586B75A-687E-405C-8A0B-8D00578BA2C3}" type="datetimeFigureOut">
              <a:rPr lang="en-US" smtClean="0"/>
              <a:pPr/>
              <a:t>11/21/2018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46950" y="1143000"/>
            <a:ext cx="206375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95300" y="1143000"/>
            <a:ext cx="67691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A77B6E1-634A-48DC-9E8B-D894023267EF}" type="datetimeFigureOut">
              <a:rPr lang="en-US" smtClean="0"/>
              <a:pPr/>
              <a:t>11/21/2018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B2D3E9E-A95C-48F2-B4BF-A71542E0BE9A}" type="datetimeFigureOut">
              <a:rPr lang="en-US" smtClean="0"/>
              <a:pPr/>
              <a:t>11/21/2018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586B75A-687E-405C-8A0B-8D00578BA2C3}" type="datetimeFigureOut">
              <a:rPr lang="en-US" smtClean="0"/>
              <a:pPr/>
              <a:t>11/21/2018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12952B5-7A2F-4CC8-B7CE-9234E21C2837}" type="datetimeFigureOut">
              <a:rPr lang="en-US" smtClean="0"/>
              <a:pPr/>
              <a:t>11/21/2018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12750" y="1143000"/>
            <a:ext cx="90805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E1DA07A-9201-4B4B-BAF2-015AFA30F520}" type="datetimeFigureOut">
              <a:rPr lang="en-US" smtClean="0"/>
              <a:pPr/>
              <a:t>11/21/2018</a:t>
            </a:fld>
            <a:endParaRPr lang="en-US" dirty="0"/>
          </a:p>
        </p:txBody>
      </p:sp>
      <p:sp>
        <p:nvSpPr>
          <p:cNvPr id="27" name="26 Slayt Numarası Yer Tutucusu"/>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8" name="27 Altbilgi Yer Tutucusu"/>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7132320" y="612648"/>
            <a:ext cx="1037036" cy="457200"/>
          </a:xfrm>
        </p:spPr>
        <p:txBody>
          <a:bodyPr/>
          <a:lstStyle/>
          <a:p>
            <a:fld id="{73D7E00A-486F-4252-8B1D-E32645521F49}" type="datetimeFigureOut">
              <a:rPr lang="en-US" smtClean="0"/>
              <a:pPr/>
              <a:t>11/21/2018</a:t>
            </a:fld>
            <a:endParaRPr lang="en-US" dirty="0"/>
          </a:p>
        </p:txBody>
      </p:sp>
      <p:sp>
        <p:nvSpPr>
          <p:cNvPr id="4" name="3 Altbilgi Yer Tutucusu"/>
          <p:cNvSpPr>
            <a:spLocks noGrp="1"/>
          </p:cNvSpPr>
          <p:nvPr>
            <p:ph type="ftr" sz="quarter" idx="11"/>
          </p:nvPr>
        </p:nvSpPr>
        <p:spPr>
          <a:xfrm>
            <a:off x="5695950" y="612648"/>
            <a:ext cx="1436370" cy="457200"/>
          </a:xfrm>
        </p:spPr>
        <p:txBody>
          <a:bodyPr/>
          <a:lstStyle/>
          <a:p>
            <a:endParaRPr lang="en-US" dirty="0"/>
          </a:p>
        </p:txBody>
      </p:sp>
      <p:sp>
        <p:nvSpPr>
          <p:cNvPr id="5" name="4 Slayt Numarası Yer Tutucusu"/>
          <p:cNvSpPr>
            <a:spLocks noGrp="1"/>
          </p:cNvSpPr>
          <p:nvPr>
            <p:ph type="sldNum" sz="quarter" idx="12"/>
          </p:nvPr>
        </p:nvSpPr>
        <p:spPr>
          <a:xfrm>
            <a:off x="8855964" y="2272"/>
            <a:ext cx="825500" cy="365760"/>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DF5F92-E675-4B36-9A60-69A962A68675}" type="datetimeFigureOut">
              <a:rPr lang="en-US" smtClean="0"/>
              <a:pPr/>
              <a:t>11/21/2018</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99621" y="1101970"/>
            <a:ext cx="366522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F6E2C9B-5FA2-460D-9BE7-B0812FC2A6FF}" type="datetimeFigureOut">
              <a:rPr lang="en-US" smtClean="0"/>
              <a:pPr/>
              <a:t>11/21/2018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586B75A-687E-405C-8A0B-8D00578BA2C3}" type="datetimeFigureOut">
              <a:rPr lang="en-US" smtClean="0"/>
              <a:pPr/>
              <a:t>11/21/2018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95300" y="1143000"/>
            <a:ext cx="89154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11/21/2018</a:t>
            </a:fld>
            <a:endParaRPr lang="en-US" dirty="0"/>
          </a:p>
        </p:txBody>
      </p:sp>
      <p:sp>
        <p:nvSpPr>
          <p:cNvPr id="3" name="2 Altbilgi Yer Tutucusu"/>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Slayt Numarası Yer Tutucusu"/>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kolej.org/dergi/sayi81/resim/cocuk.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80332" y="169028"/>
            <a:ext cx="5494905" cy="3431684"/>
          </a:xfrm>
        </p:spPr>
        <p:txBody>
          <a:bodyPr>
            <a:normAutofit/>
          </a:bodyPr>
          <a:lstStyle/>
          <a:p>
            <a:pPr algn="ctr"/>
            <a:r>
              <a:rPr lang="tr-TR" sz="9600" b="1" dirty="0" smtClean="0"/>
              <a:t>SINAV KAYGISI</a:t>
            </a:r>
            <a:endParaRPr lang="tr-TR" sz="19900" b="1" dirty="0"/>
          </a:p>
        </p:txBody>
      </p:sp>
      <p:sp>
        <p:nvSpPr>
          <p:cNvPr id="3" name="Alt Başlık 2"/>
          <p:cNvSpPr>
            <a:spLocks noGrp="1"/>
          </p:cNvSpPr>
          <p:nvPr>
            <p:ph type="subTitle" idx="1"/>
          </p:nvPr>
        </p:nvSpPr>
        <p:spPr>
          <a:xfrm>
            <a:off x="0" y="3917156"/>
            <a:ext cx="9906000" cy="861878"/>
          </a:xfrm>
          <a:solidFill>
            <a:schemeClr val="accent2">
              <a:lumMod val="40000"/>
              <a:lumOff val="60000"/>
            </a:schemeClr>
          </a:solidFill>
        </p:spPr>
        <p:txBody>
          <a:bodyPr>
            <a:normAutofit/>
          </a:bodyPr>
          <a:lstStyle/>
          <a:p>
            <a:pPr algn="ctr"/>
            <a:r>
              <a:rPr lang="tr-TR" sz="4400" b="1" dirty="0" smtClean="0">
                <a:solidFill>
                  <a:schemeClr val="tx1"/>
                </a:solidFill>
              </a:rPr>
              <a:t>VE BAŞA ÇIKMA YOLLARI</a:t>
            </a:r>
            <a:endParaRPr lang="tr-TR" sz="4400" b="1" dirty="0">
              <a:solidFill>
                <a:schemeClr val="tx1"/>
              </a:solidFill>
            </a:endParaRPr>
          </a:p>
        </p:txBody>
      </p:sp>
      <p:sp>
        <p:nvSpPr>
          <p:cNvPr id="7" name="Dikdörtgen 6"/>
          <p:cNvSpPr/>
          <p:nvPr/>
        </p:nvSpPr>
        <p:spPr>
          <a:xfrm>
            <a:off x="3335104" y="4743822"/>
            <a:ext cx="388440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İlyas AKTEKİN</a:t>
            </a:r>
            <a:endPar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Psikolojik Danışman</a:t>
            </a:r>
            <a:endParaRPr 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8" name="Resim 7"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6597"/>
            <a:ext cx="9906000" cy="1421404"/>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646428" cy="3700130"/>
          </a:xfrm>
          <a:prstGeom prst="rect">
            <a:avLst/>
          </a:prstGeom>
        </p:spPr>
      </p:pic>
    </p:spTree>
    <p:extLst>
      <p:ext uri="{BB962C8B-B14F-4D97-AF65-F5344CB8AC3E}">
        <p14:creationId xmlns:p14="http://schemas.microsoft.com/office/powerpoint/2010/main" val="158116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378" y="1380226"/>
            <a:ext cx="9334322" cy="5194310"/>
          </a:xfrm>
        </p:spPr>
        <p:txBody>
          <a:bodyPr/>
          <a:lstStyle/>
          <a:p>
            <a:r>
              <a:rPr lang="tr-TR" dirty="0" smtClean="0">
                <a:latin typeface="+mj-lt"/>
              </a:rPr>
              <a:t>Ailelerin çocuklarını motive etmek, hırslandırmak amacıyla kullandığı yöntemler kimi zaman sınav kaygısının kaynağını oluşturabilir. </a:t>
            </a:r>
          </a:p>
          <a:p>
            <a:pPr marL="396000" indent="0">
              <a:buNone/>
            </a:pPr>
            <a:r>
              <a:rPr lang="tr-TR" dirty="0" smtClean="0">
                <a:latin typeface="+mj-lt"/>
              </a:rPr>
              <a:t>Örneğin, sen bu gidişle zor kazanırsın, bu çalışmayla hiçbir yere giremezsin, aman bizi utandırma, bak biz elimizden gelen her türlü özveriyi gösteriyoruz şimdi sıra sende vb ifadeler bireyi teşvik etmek yerine kaygıya neden olur.</a:t>
            </a:r>
          </a:p>
          <a:p>
            <a:r>
              <a:rPr lang="tr-TR" dirty="0" smtClean="0">
                <a:latin typeface="+mj-lt"/>
              </a:rPr>
              <a:t>Arkadaşlarının dalga geçeceği endişesi, onların arasında küçük düşme kaygıya sebep olabilir.</a:t>
            </a:r>
          </a:p>
          <a:p>
            <a:endParaRPr lang="tr-TR" dirty="0" smtClean="0">
              <a:latin typeface="+mj-lt"/>
            </a:endParaRPr>
          </a:p>
          <a:p>
            <a:endParaRPr lang="tr-TR" dirty="0" smtClean="0">
              <a:latin typeface="+mj-lt"/>
            </a:endParaRPr>
          </a:p>
          <a:p>
            <a:endParaRPr lang="tr-TR" dirty="0">
              <a:latin typeface="+mj-lt"/>
            </a:endParaRPr>
          </a:p>
        </p:txBody>
      </p:sp>
      <p:sp>
        <p:nvSpPr>
          <p:cNvPr id="2" name="Dikdörtgen 1"/>
          <p:cNvSpPr/>
          <p:nvPr/>
        </p:nvSpPr>
        <p:spPr>
          <a:xfrm>
            <a:off x="0" y="446327"/>
            <a:ext cx="9906000" cy="76944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4400" b="1" dirty="0" smtClean="0">
                <a:ln/>
                <a:solidFill>
                  <a:schemeClr val="accent3"/>
                </a:solidFill>
                <a:latin typeface="+mj-lt"/>
              </a:rPr>
              <a:t>Anne/Baba Beklenti Düzeyleri</a:t>
            </a:r>
            <a:endParaRPr lang="tr-TR" sz="4400" b="1" dirty="0">
              <a:ln/>
              <a:solidFill>
                <a:schemeClr val="accent3"/>
              </a:solidFill>
              <a:latin typeface="+mj-lt"/>
            </a:endParaRPr>
          </a:p>
        </p:txBody>
      </p:sp>
    </p:spTree>
    <p:extLst>
      <p:ext uri="{BB962C8B-B14F-4D97-AF65-F5344CB8AC3E}">
        <p14:creationId xmlns:p14="http://schemas.microsoft.com/office/powerpoint/2010/main" val="84759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6249"/>
            <a:ext cx="9906000" cy="720000"/>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Kaygı Bulaşıcı Bir Duygudur</a:t>
            </a:r>
            <a:b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İçerik Yer Tutucusu"/>
          <p:cNvSpPr>
            <a:spLocks noGrp="1"/>
          </p:cNvSpPr>
          <p:nvPr>
            <p:ph idx="1"/>
          </p:nvPr>
        </p:nvSpPr>
        <p:spPr>
          <a:xfrm>
            <a:off x="201360" y="1563880"/>
            <a:ext cx="9209340" cy="5010656"/>
          </a:xfrm>
        </p:spPr>
        <p:txBody>
          <a:bodyPr>
            <a:normAutofit/>
          </a:bodyPr>
          <a:lstStyle/>
          <a:p>
            <a:r>
              <a:rPr lang="tr-TR" b="1" dirty="0" smtClean="0">
                <a:latin typeface="+mj-lt"/>
              </a:rPr>
              <a:t> </a:t>
            </a:r>
            <a:r>
              <a:rPr lang="tr-TR" dirty="0" smtClean="0">
                <a:latin typeface="+mj-lt"/>
              </a:rPr>
              <a:t>Sınava hazırlık sürecinde gençleri ve aileleri kaygılandıran birçok faktör vardır. Bunlardan birisi de belirsizliklerdir. Bu belirsizlikler;</a:t>
            </a:r>
          </a:p>
          <a:p>
            <a:pPr lvl="0"/>
            <a:r>
              <a:rPr lang="tr-TR" dirty="0" smtClean="0">
                <a:latin typeface="+mj-lt"/>
              </a:rPr>
              <a:t>Konuların nasıl yetiştirileceği,</a:t>
            </a:r>
          </a:p>
          <a:p>
            <a:pPr lvl="0"/>
            <a:r>
              <a:rPr lang="tr-TR" dirty="0" smtClean="0">
                <a:latin typeface="+mj-lt"/>
              </a:rPr>
              <a:t>Eksiklerin nasıl tamamlanacağı,</a:t>
            </a:r>
          </a:p>
          <a:p>
            <a:pPr lvl="0"/>
            <a:r>
              <a:rPr lang="tr-TR" dirty="0" smtClean="0">
                <a:latin typeface="+mj-lt"/>
              </a:rPr>
              <a:t>Nelere öncelik verileceği,  </a:t>
            </a:r>
          </a:p>
          <a:p>
            <a:pPr lvl="0"/>
            <a:r>
              <a:rPr lang="tr-TR" dirty="0" smtClean="0">
                <a:latin typeface="+mj-lt"/>
              </a:rPr>
              <a:t>Hâlihazırda yapılan çalışmaların yeterli olup olmayacağı,</a:t>
            </a:r>
          </a:p>
          <a:p>
            <a:pPr lvl="0"/>
            <a:r>
              <a:rPr lang="tr-TR" dirty="0" smtClean="0">
                <a:latin typeface="+mj-lt"/>
              </a:rPr>
              <a:t>Deneme sınavlarında gösterilen performansın gerçek sınava nasıl yansıyacağı vb.</a:t>
            </a:r>
          </a:p>
          <a:p>
            <a:endParaRPr lang="tr-TR"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2065"/>
            <a:ext cx="9906000" cy="720000"/>
          </a:xfrm>
          <a:ln>
            <a:no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tr-TR" b="1" dirty="0" smtClean="0">
                <a:latin typeface="+mj-lt"/>
              </a:rPr>
              <a:t>Kaygılı Birey Sınavda Neler Yaşar?</a:t>
            </a:r>
            <a:r>
              <a:rPr lang="tr-TR" dirty="0" smtClean="0">
                <a:latin typeface="+mj-lt"/>
              </a:rPr>
              <a:t/>
            </a:r>
            <a:br>
              <a:rPr lang="tr-TR" dirty="0" smtClean="0">
                <a:latin typeface="+mj-lt"/>
              </a:rPr>
            </a:br>
            <a:endParaRPr lang="tr-TR" dirty="0">
              <a:latin typeface="+mj-lt"/>
            </a:endParaRPr>
          </a:p>
        </p:txBody>
      </p:sp>
      <p:sp>
        <p:nvSpPr>
          <p:cNvPr id="3" name="2 İçerik Yer Tutucusu"/>
          <p:cNvSpPr>
            <a:spLocks noGrp="1"/>
          </p:cNvSpPr>
          <p:nvPr>
            <p:ph idx="1"/>
          </p:nvPr>
        </p:nvSpPr>
        <p:spPr>
          <a:xfrm>
            <a:off x="284682" y="1469878"/>
            <a:ext cx="9126018" cy="5313694"/>
          </a:xfrm>
        </p:spPr>
        <p:txBody>
          <a:bodyPr>
            <a:normAutofit fontScale="85000" lnSpcReduction="10000"/>
          </a:bodyPr>
          <a:lstStyle/>
          <a:p>
            <a:pPr lvl="0"/>
            <a:r>
              <a:rPr lang="tr-TR" dirty="0" smtClean="0">
                <a:latin typeface="+mj-lt"/>
              </a:rPr>
              <a:t>Sınav sırasında bildiklerini unuttuğu duygusuna kapılır.</a:t>
            </a:r>
          </a:p>
          <a:p>
            <a:pPr lvl="0"/>
            <a:r>
              <a:rPr lang="tr-TR" dirty="0" smtClean="0">
                <a:latin typeface="+mj-lt"/>
              </a:rPr>
              <a:t>Sınav sırasında yüksek kaygı nedeniyle okuduğunu anlayamaz.</a:t>
            </a:r>
          </a:p>
          <a:p>
            <a:pPr lvl="0"/>
            <a:r>
              <a:rPr lang="tr-TR" dirty="0" smtClean="0">
                <a:latin typeface="+mj-lt"/>
              </a:rPr>
              <a:t>Bildiği soruları yanlış yapar ya da yanlış şıkkı işaretler.</a:t>
            </a:r>
          </a:p>
          <a:p>
            <a:pPr lvl="0"/>
            <a:r>
              <a:rPr lang="tr-TR" dirty="0" smtClean="0">
                <a:latin typeface="+mj-lt"/>
              </a:rPr>
              <a:t>Dikkatini toplayıp sınava odaklanamaz.</a:t>
            </a:r>
          </a:p>
          <a:p>
            <a:pPr lvl="0"/>
            <a:r>
              <a:rPr lang="tr-TR" dirty="0" smtClean="0">
                <a:latin typeface="+mj-lt"/>
              </a:rPr>
              <a:t>Yeterli ve sistemli çalıştığı halde sınavlarda başarı göstermez.</a:t>
            </a:r>
          </a:p>
          <a:p>
            <a:pPr lvl="0"/>
            <a:r>
              <a:rPr lang="tr-TR" dirty="0" smtClean="0">
                <a:latin typeface="+mj-lt"/>
              </a:rPr>
              <a:t>Sınava girmekten kaçınır.</a:t>
            </a:r>
          </a:p>
          <a:p>
            <a:pPr lvl="0"/>
            <a:r>
              <a:rPr lang="tr-TR" dirty="0" smtClean="0">
                <a:latin typeface="+mj-lt"/>
              </a:rPr>
              <a:t>Sık sık sınavı kazanamayacağı düşüncesine kapılır.</a:t>
            </a:r>
          </a:p>
          <a:p>
            <a:pPr lvl="0"/>
            <a:r>
              <a:rPr lang="tr-TR" dirty="0" smtClean="0">
                <a:latin typeface="+mj-lt"/>
              </a:rPr>
              <a:t>Sınav öncesinde aşırı gerginlik ve sinirlilik gösterir.</a:t>
            </a:r>
          </a:p>
          <a:p>
            <a:pPr lvl="0"/>
            <a:r>
              <a:rPr lang="tr-TR" dirty="0" smtClean="0">
                <a:latin typeface="+mj-lt"/>
              </a:rPr>
              <a:t>Sınavlardan önce aşırı uykusuzluk yaşar.</a:t>
            </a:r>
          </a:p>
          <a:p>
            <a:pPr lvl="0"/>
            <a:r>
              <a:rPr lang="tr-TR" dirty="0" smtClean="0">
                <a:latin typeface="+mj-lt"/>
              </a:rPr>
              <a:t>Sınavla ilgili olumsuz düşünceler üretir.</a:t>
            </a:r>
          </a:p>
          <a:p>
            <a:pPr lvl="0"/>
            <a:r>
              <a:rPr lang="tr-TR" dirty="0" smtClean="0">
                <a:latin typeface="+mj-lt"/>
              </a:rPr>
              <a:t>Zamanı iyi kullanamaz, işlem hatası yapar.</a:t>
            </a:r>
          </a:p>
          <a:p>
            <a:pPr lvl="0"/>
            <a:r>
              <a:rPr lang="tr-TR" dirty="0" smtClean="0">
                <a:latin typeface="+mj-lt"/>
              </a:rPr>
              <a:t>Çözemediği bir soruyla karşılaştığında kendini yargılayarak, korkuya kapılır ve diğer soruları da çözemeyeceğini düşünmeye başlar.</a:t>
            </a:r>
          </a:p>
          <a:p>
            <a:endParaRPr lang="tr-T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288" y="1390859"/>
            <a:ext cx="5941285" cy="5194310"/>
          </a:xfrm>
        </p:spPr>
        <p:txBody>
          <a:bodyPr>
            <a:normAutofit fontScale="77500" lnSpcReduction="20000"/>
          </a:bodyPr>
          <a:lstStyle/>
          <a:p>
            <a:pPr>
              <a:lnSpc>
                <a:spcPct val="150000"/>
              </a:lnSpc>
            </a:pPr>
            <a:r>
              <a:rPr lang="tr-TR" dirty="0" smtClean="0">
                <a:latin typeface="+mj-lt"/>
              </a:rPr>
              <a:t>Öğrenciler Sınav tarihi yaklaştıkça istenen puanları alamadıklarını görürlerse veya puanı denemelerde  almalarına rağmen ,ya gerçek sınavda bunu alamazsam diye düşünmeye başladıklarında kaygılanırlar.</a:t>
            </a:r>
          </a:p>
          <a:p>
            <a:pPr>
              <a:lnSpc>
                <a:spcPct val="150000"/>
              </a:lnSpc>
            </a:pPr>
            <a:r>
              <a:rPr lang="tr-TR" dirty="0" smtClean="0">
                <a:latin typeface="+mj-lt"/>
              </a:rPr>
              <a:t>Bu sıkıntıların yanına birde anne babanın ‘</a:t>
            </a:r>
            <a:r>
              <a:rPr lang="tr-TR" b="1" dirty="0" smtClean="0">
                <a:solidFill>
                  <a:srgbClr val="C00000"/>
                </a:solidFill>
                <a:latin typeface="+mj-lt"/>
              </a:rPr>
              <a:t>’bak bu son şansın sınava rahat gir ki kazanabilesin, kaygılanacak bir şey yok, düşünme yavrum bunları sen sadece sınava yoğunlaş’ </a:t>
            </a:r>
            <a:r>
              <a:rPr lang="tr-TR" dirty="0" smtClean="0">
                <a:latin typeface="+mj-lt"/>
              </a:rPr>
              <a:t>gibi telkinleri eklenirse tablo daha da vahimleşebilir.</a:t>
            </a:r>
            <a:endParaRPr lang="tr-TR" dirty="0">
              <a:latin typeface="+mj-lt"/>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9253" b="13146"/>
          <a:stretch/>
        </p:blipFill>
        <p:spPr bwMode="auto">
          <a:xfrm>
            <a:off x="6457416" y="1657884"/>
            <a:ext cx="3259885" cy="49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540330"/>
            <a:ext cx="9852767" cy="720000"/>
          </a:xfrm>
          <a:prstGeom prst="rect">
            <a:avLst/>
          </a:prstGeom>
          <a:solidFill>
            <a:schemeClr val="accent3">
              <a:lumMod val="7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tr-TR" sz="4000" b="1" cap="none" spc="150" dirty="0" smtClean="0">
                <a:ln w="11430"/>
                <a:solidFill>
                  <a:srgbClr val="F8F8F8"/>
                </a:solidFill>
                <a:effectLst>
                  <a:outerShdw blurRad="25400" algn="tl" rotWithShape="0">
                    <a:srgbClr val="000000">
                      <a:alpha val="43000"/>
                    </a:srgbClr>
                  </a:outerShdw>
                </a:effectLst>
                <a:latin typeface="+mj-lt"/>
              </a:rPr>
              <a:t>Sınav Kaygımız Nasıl Artar</a:t>
            </a:r>
            <a:endParaRPr lang="tr-TR" sz="4000" b="1" cap="none" spc="150" dirty="0">
              <a:ln w="11430"/>
              <a:solidFill>
                <a:srgbClr val="F8F8F8"/>
              </a:solidFill>
              <a:effectLst>
                <a:outerShdw blurRad="25400" algn="tl" rotWithShape="0">
                  <a:srgbClr val="000000">
                    <a:alpha val="43000"/>
                  </a:srgbClr>
                </a:outerShdw>
              </a:effectLst>
              <a:latin typeface="+mj-lt"/>
            </a:endParaRPr>
          </a:p>
        </p:txBody>
      </p:sp>
    </p:spTree>
    <p:extLst>
      <p:ext uri="{BB962C8B-B14F-4D97-AF65-F5344CB8AC3E}">
        <p14:creationId xmlns:p14="http://schemas.microsoft.com/office/powerpoint/2010/main" val="368480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10419"/>
            <a:ext cx="9906000" cy="720000"/>
          </a:xfrm>
          <a:solidFill>
            <a:schemeClr val="bg2">
              <a:lumMod val="1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Kaygısının Fizyolojik Belirtileri</a:t>
            </a:r>
          </a:p>
        </p:txBody>
      </p:sp>
      <p:sp>
        <p:nvSpPr>
          <p:cNvPr id="3" name="İçerik Yer Tutucusu 2"/>
          <p:cNvSpPr>
            <a:spLocks noGrp="1"/>
          </p:cNvSpPr>
          <p:nvPr>
            <p:ph idx="1"/>
          </p:nvPr>
        </p:nvSpPr>
        <p:spPr>
          <a:xfrm>
            <a:off x="-98446" y="1626782"/>
            <a:ext cx="5123873" cy="5231220"/>
          </a:xfrm>
        </p:spPr>
        <p:txBody>
          <a:bodyPr>
            <a:normAutofit fontScale="85000" lnSpcReduction="20000"/>
          </a:bodyPr>
          <a:lstStyle/>
          <a:p>
            <a:pPr lvl="0"/>
            <a:r>
              <a:rPr lang="tr-TR" dirty="0" smtClean="0">
                <a:latin typeface="+mj-lt"/>
              </a:rPr>
              <a:t>Çarpıntılar, düzensiz kalp atışları,</a:t>
            </a:r>
          </a:p>
          <a:p>
            <a:pPr lvl="0"/>
            <a:r>
              <a:rPr lang="tr-TR" dirty="0" smtClean="0">
                <a:latin typeface="+mj-lt"/>
              </a:rPr>
              <a:t>Düzensiz solunum, hava açlığı,</a:t>
            </a:r>
          </a:p>
          <a:p>
            <a:pPr lvl="0"/>
            <a:r>
              <a:rPr lang="tr-TR" dirty="0" smtClean="0">
                <a:latin typeface="+mj-lt"/>
              </a:rPr>
              <a:t>Ellerde titreme, vücut'ta ateş basması hissi,</a:t>
            </a:r>
          </a:p>
          <a:p>
            <a:pPr lvl="0"/>
            <a:r>
              <a:rPr lang="tr-TR" dirty="0" smtClean="0">
                <a:latin typeface="+mj-lt"/>
              </a:rPr>
              <a:t>Baş dönmesi, baş ağrısı,</a:t>
            </a:r>
          </a:p>
          <a:p>
            <a:pPr lvl="0"/>
            <a:r>
              <a:rPr lang="tr-TR" dirty="0" smtClean="0">
                <a:latin typeface="+mj-lt"/>
              </a:rPr>
              <a:t>Mide ağrısı, kasılmalar,</a:t>
            </a:r>
          </a:p>
          <a:p>
            <a:pPr lvl="0"/>
            <a:r>
              <a:rPr lang="tr-TR" dirty="0" smtClean="0">
                <a:latin typeface="+mj-lt"/>
              </a:rPr>
              <a:t>Bayılma, beyni boşalmış hisleri,</a:t>
            </a:r>
          </a:p>
          <a:p>
            <a:pPr lvl="0"/>
            <a:r>
              <a:rPr lang="tr-TR" dirty="0" smtClean="0">
                <a:latin typeface="+mj-lt"/>
              </a:rPr>
              <a:t> Kas yorgunlukları, uyuşma, </a:t>
            </a:r>
          </a:p>
          <a:p>
            <a:pPr lvl="0"/>
            <a:r>
              <a:rPr lang="tr-TR" dirty="0" smtClean="0">
                <a:latin typeface="+mj-lt"/>
              </a:rPr>
              <a:t>Terleme ,titreme,</a:t>
            </a:r>
          </a:p>
          <a:p>
            <a:pPr lvl="0"/>
            <a:r>
              <a:rPr lang="tr-TR" dirty="0" smtClean="0">
                <a:latin typeface="+mj-lt"/>
              </a:rPr>
              <a:t>Bağırsak hareketlerinde değişiklik.(Kabızlık-ishal)</a:t>
            </a:r>
          </a:p>
          <a:p>
            <a:pPr lvl="0"/>
            <a:r>
              <a:rPr lang="tr-TR" dirty="0" smtClean="0">
                <a:latin typeface="+mj-lt"/>
              </a:rPr>
              <a:t>Konsantrasyon bozuklukları,</a:t>
            </a:r>
          </a:p>
          <a:p>
            <a:pPr lvl="0"/>
            <a:r>
              <a:rPr lang="tr-TR" dirty="0" smtClean="0">
                <a:latin typeface="+mj-lt"/>
              </a:rPr>
              <a:t>Yeme alışkanlıklarında değişiklik,</a:t>
            </a:r>
          </a:p>
          <a:p>
            <a:pPr lvl="0"/>
            <a:r>
              <a:rPr lang="tr-TR" dirty="0" smtClean="0">
                <a:latin typeface="+mj-lt"/>
              </a:rPr>
              <a:t>Uyku alışkanlıklarında değişiklik, kabus görme,</a:t>
            </a:r>
          </a:p>
          <a:p>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47" y="1786072"/>
            <a:ext cx="4408636" cy="4534613"/>
          </a:xfrm>
          <a:prstGeom prst="rect">
            <a:avLst/>
          </a:prstGeom>
        </p:spPr>
      </p:pic>
    </p:spTree>
    <p:extLst>
      <p:ext uri="{BB962C8B-B14F-4D97-AF65-F5344CB8AC3E}">
        <p14:creationId xmlns:p14="http://schemas.microsoft.com/office/powerpoint/2010/main" val="236948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 y="570365"/>
            <a:ext cx="9905999"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tr-TR"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Kaygının Psikolojik Belirtileri</a:t>
            </a:r>
            <a:endParaRPr lang="tr-TR"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Yuvarlatılmış Dikdörtgen 7"/>
          <p:cNvSpPr/>
          <p:nvPr/>
        </p:nvSpPr>
        <p:spPr>
          <a:xfrm>
            <a:off x="467050" y="2037421"/>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Sinirlilik</a:t>
            </a:r>
            <a:endParaRPr lang="tr-TR" b="1" dirty="0">
              <a:latin typeface="+mj-lt"/>
            </a:endParaRPr>
          </a:p>
        </p:txBody>
      </p:sp>
      <p:sp>
        <p:nvSpPr>
          <p:cNvPr id="9" name="Yuvarlatılmış Dikdörtgen 8"/>
          <p:cNvSpPr/>
          <p:nvPr/>
        </p:nvSpPr>
        <p:spPr>
          <a:xfrm>
            <a:off x="314978" y="3783368"/>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Kabuslar görme</a:t>
            </a:r>
            <a:endParaRPr lang="tr-TR" b="1" dirty="0">
              <a:latin typeface="+mj-lt"/>
            </a:endParaRPr>
          </a:p>
        </p:txBody>
      </p:sp>
      <p:sp>
        <p:nvSpPr>
          <p:cNvPr id="10" name="Yuvarlatılmış Dikdörtgen 9"/>
          <p:cNvSpPr/>
          <p:nvPr/>
        </p:nvSpPr>
        <p:spPr>
          <a:xfrm>
            <a:off x="6889720" y="2037420"/>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Uykuda düzensizlik</a:t>
            </a:r>
            <a:endParaRPr lang="tr-TR" b="1" dirty="0">
              <a:latin typeface="+mj-lt"/>
            </a:endParaRPr>
          </a:p>
        </p:txBody>
      </p:sp>
      <p:sp>
        <p:nvSpPr>
          <p:cNvPr id="11" name="Yuvarlatılmış Dikdörtgen 10"/>
          <p:cNvSpPr/>
          <p:nvPr/>
        </p:nvSpPr>
        <p:spPr>
          <a:xfrm>
            <a:off x="7002726" y="360581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Çökkünlük hissi</a:t>
            </a:r>
            <a:endParaRPr lang="tr-TR" b="1" dirty="0">
              <a:latin typeface="+mj-lt"/>
            </a:endParaRPr>
          </a:p>
        </p:txBody>
      </p:sp>
      <p:sp>
        <p:nvSpPr>
          <p:cNvPr id="12" name="Yuvarlatılmış Dikdörtgen 11"/>
          <p:cNvSpPr/>
          <p:nvPr/>
        </p:nvSpPr>
        <p:spPr>
          <a:xfrm>
            <a:off x="217596" y="5640278"/>
            <a:ext cx="3224498"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Geçmişteki olumsuzlukları hatırlama</a:t>
            </a:r>
            <a:endParaRPr lang="tr-TR" b="1" dirty="0">
              <a:latin typeface="+mj-lt"/>
            </a:endParaRPr>
          </a:p>
        </p:txBody>
      </p:sp>
      <p:sp>
        <p:nvSpPr>
          <p:cNvPr id="13" name="Yuvarlatılmış Dikdörtgen 12"/>
          <p:cNvSpPr/>
          <p:nvPr/>
        </p:nvSpPr>
        <p:spPr>
          <a:xfrm>
            <a:off x="7077260" y="565655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Üzüntü Verici Düşünceler</a:t>
            </a:r>
            <a:endParaRPr lang="tr-TR" b="1" dirty="0">
              <a:latin typeface="+mj-lt"/>
            </a:endParaRPr>
          </a:p>
        </p:txBody>
      </p:sp>
      <p:sp>
        <p:nvSpPr>
          <p:cNvPr id="14" name="Yuvarlatılmış Dikdörtgen 13"/>
          <p:cNvSpPr/>
          <p:nvPr/>
        </p:nvSpPr>
        <p:spPr>
          <a:xfrm>
            <a:off x="3721964" y="1313896"/>
            <a:ext cx="2711526"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Dikkati Bir Noktada Toplayamama</a:t>
            </a:r>
            <a:endParaRPr lang="tr-TR" b="1" dirty="0">
              <a:latin typeface="+mj-lt"/>
            </a:endParaRPr>
          </a:p>
        </p:txBody>
      </p:sp>
      <p:cxnSp>
        <p:nvCxnSpPr>
          <p:cNvPr id="16" name="Dirsek Bağlayıcısı 15"/>
          <p:cNvCxnSpPr/>
          <p:nvPr/>
        </p:nvCxnSpPr>
        <p:spPr>
          <a:xfrm>
            <a:off x="6334310" y="50025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Dirsek Bağlayıcısı 16"/>
          <p:cNvCxnSpPr/>
          <p:nvPr/>
        </p:nvCxnSpPr>
        <p:spPr>
          <a:xfrm>
            <a:off x="6251361" y="3605813"/>
            <a:ext cx="742950" cy="479394"/>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Dirsek Bağlayıcısı 17"/>
          <p:cNvCxnSpPr/>
          <p:nvPr/>
        </p:nvCxnSpPr>
        <p:spPr>
          <a:xfrm flipV="1">
            <a:off x="6037370" y="2530136"/>
            <a:ext cx="792240" cy="417251"/>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Dirsek Bağlayıcısı 20"/>
          <p:cNvCxnSpPr/>
          <p:nvPr/>
        </p:nvCxnSpPr>
        <p:spPr>
          <a:xfrm>
            <a:off x="2782457" y="23392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2" name="Dirsek Bağlayıcısı 21"/>
          <p:cNvCxnSpPr/>
          <p:nvPr/>
        </p:nvCxnSpPr>
        <p:spPr>
          <a:xfrm>
            <a:off x="2748194" y="3929848"/>
            <a:ext cx="811475" cy="4572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Dirsek Bağlayıcısı 23"/>
          <p:cNvCxnSpPr/>
          <p:nvPr/>
        </p:nvCxnSpPr>
        <p:spPr>
          <a:xfrm rot="10800000" flipV="1">
            <a:off x="3242292" y="5163851"/>
            <a:ext cx="634753" cy="778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9" name="Düz Ok Bağlayıcısı 28"/>
          <p:cNvCxnSpPr/>
          <p:nvPr/>
        </p:nvCxnSpPr>
        <p:spPr>
          <a:xfrm>
            <a:off x="4944585" y="1873185"/>
            <a:ext cx="0" cy="492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635" y="2365896"/>
            <a:ext cx="3426226" cy="3059851"/>
          </a:xfrm>
        </p:spPr>
      </p:pic>
    </p:spTree>
    <p:extLst>
      <p:ext uri="{BB962C8B-B14F-4D97-AF65-F5344CB8AC3E}">
        <p14:creationId xmlns:p14="http://schemas.microsoft.com/office/powerpoint/2010/main" val="325757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smtClean="0">
                <a:solidFill>
                  <a:schemeClr val="bg1"/>
                </a:solidFill>
              </a:rPr>
              <a:t>Olumsuz düşünceleri durdurma</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364"/>
            <a:ext cx="9906000" cy="2855729"/>
          </a:xfrm>
          <a:prstGeom prst="rect">
            <a:avLst/>
          </a:prstGeom>
        </p:spPr>
      </p:pic>
      <p:sp>
        <p:nvSpPr>
          <p:cNvPr id="3" name="İçerik Yer Tutucusu 2"/>
          <p:cNvSpPr>
            <a:spLocks noGrp="1"/>
          </p:cNvSpPr>
          <p:nvPr>
            <p:ph idx="1"/>
          </p:nvPr>
        </p:nvSpPr>
        <p:spPr>
          <a:xfrm>
            <a:off x="0" y="2085078"/>
            <a:ext cx="8285758" cy="4570904"/>
          </a:xfrm>
        </p:spPr>
        <p:txBody>
          <a:bodyPr>
            <a:noAutofit/>
          </a:bodyPr>
          <a:lstStyle/>
          <a:p>
            <a:pPr>
              <a:lnSpc>
                <a:spcPct val="150000"/>
              </a:lnSpc>
              <a:buFontTx/>
              <a:buNone/>
            </a:pPr>
            <a:r>
              <a:rPr lang="tr-TR" altLang="tr-TR" sz="2000" b="1" dirty="0"/>
              <a:t>Sınavdan Önce;</a:t>
            </a:r>
          </a:p>
          <a:p>
            <a:pPr lvl="2">
              <a:lnSpc>
                <a:spcPct val="150000"/>
              </a:lnSpc>
            </a:pPr>
            <a:r>
              <a:rPr lang="tr-TR" altLang="tr-TR" sz="1600" b="1" dirty="0"/>
              <a:t>İyi bir puan alamayacağım</a:t>
            </a:r>
          </a:p>
          <a:p>
            <a:pPr lvl="2">
              <a:lnSpc>
                <a:spcPct val="150000"/>
              </a:lnSpc>
            </a:pPr>
            <a:r>
              <a:rPr lang="tr-TR" altLang="tr-TR" sz="1600" b="1" dirty="0"/>
              <a:t>Paniğe kapılıp başarısız olacağım</a:t>
            </a:r>
          </a:p>
          <a:p>
            <a:pPr lvl="2">
              <a:lnSpc>
                <a:spcPct val="150000"/>
              </a:lnSpc>
            </a:pPr>
            <a:r>
              <a:rPr lang="tr-TR" altLang="tr-TR" sz="1600" b="1" dirty="0"/>
              <a:t>İyi hazırlanamadım</a:t>
            </a:r>
          </a:p>
          <a:p>
            <a:pPr lvl="1">
              <a:lnSpc>
                <a:spcPct val="150000"/>
              </a:lnSpc>
              <a:buFontTx/>
              <a:buNone/>
            </a:pPr>
            <a:r>
              <a:rPr lang="tr-TR" altLang="tr-TR" sz="1800" b="1" dirty="0"/>
              <a:t>Sınav Sırasında;</a:t>
            </a:r>
          </a:p>
          <a:p>
            <a:pPr lvl="2">
              <a:lnSpc>
                <a:spcPct val="150000"/>
              </a:lnSpc>
            </a:pPr>
            <a:r>
              <a:rPr lang="tr-TR" altLang="tr-TR" sz="1600" b="1" dirty="0"/>
              <a:t>Herkes benden hızlı soru çözüyor</a:t>
            </a:r>
          </a:p>
          <a:p>
            <a:pPr lvl="2">
              <a:lnSpc>
                <a:spcPct val="150000"/>
              </a:lnSpc>
            </a:pPr>
            <a:r>
              <a:rPr lang="tr-TR" altLang="tr-TR" sz="1600" b="1" dirty="0"/>
              <a:t>Eyvah, bu soruyu çözemedim, sınav iyi gitmiyor</a:t>
            </a:r>
          </a:p>
          <a:p>
            <a:pPr lvl="2">
              <a:lnSpc>
                <a:spcPct val="150000"/>
              </a:lnSpc>
            </a:pPr>
            <a:r>
              <a:rPr lang="tr-TR" altLang="tr-TR" sz="1600" b="1" dirty="0"/>
              <a:t>Hiç bir şey hatırlamıyorum, başaramayacağım</a:t>
            </a:r>
          </a:p>
          <a:p>
            <a:pPr lvl="1">
              <a:lnSpc>
                <a:spcPct val="150000"/>
              </a:lnSpc>
              <a:buFontTx/>
              <a:buNone/>
            </a:pPr>
            <a:r>
              <a:rPr lang="tr-TR" altLang="tr-TR" sz="1800" b="1" dirty="0"/>
              <a:t>Sınav Sonrasında;</a:t>
            </a:r>
          </a:p>
          <a:p>
            <a:pPr lvl="2">
              <a:lnSpc>
                <a:spcPct val="150000"/>
              </a:lnSpc>
            </a:pPr>
            <a:r>
              <a:rPr lang="tr-TR" altLang="tr-TR" sz="1600" b="1" dirty="0"/>
              <a:t>Hiçbir şey yapamadım, iyi bir puan alamayacağım</a:t>
            </a:r>
          </a:p>
          <a:p>
            <a:pPr lvl="2">
              <a:lnSpc>
                <a:spcPct val="150000"/>
              </a:lnSpc>
            </a:pPr>
            <a:r>
              <a:rPr lang="tr-TR" altLang="tr-TR" sz="1600" b="1" dirty="0"/>
              <a:t>Soranlara ne diyeceğim, rezil olacağım</a:t>
            </a:r>
          </a:p>
        </p:txBody>
      </p:sp>
    </p:spTree>
    <p:extLst>
      <p:ext uri="{BB962C8B-B14F-4D97-AF65-F5344CB8AC3E}">
        <p14:creationId xmlns:p14="http://schemas.microsoft.com/office/powerpoint/2010/main" val="2317507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63787" y="1382229"/>
            <a:ext cx="4583370" cy="5436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Olumsuz düşünceler</a:t>
            </a:r>
          </a:p>
          <a:p>
            <a:pPr lvl="0">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Bu bilgiler çok gereksiz</a:t>
            </a:r>
          </a:p>
          <a:p>
            <a:pPr lvl="0"/>
            <a:r>
              <a:rPr lang="tr-TR" sz="1800" dirty="0" smtClean="0">
                <a:solidFill>
                  <a:schemeClr val="accent6">
                    <a:lumMod val="50000"/>
                  </a:schemeClr>
                </a:solidFill>
                <a:latin typeface="+mj-lt"/>
              </a:rPr>
              <a:t>Saçma sapan şeyler bunlar</a:t>
            </a:r>
          </a:p>
          <a:p>
            <a:pPr lvl="0"/>
            <a:r>
              <a:rPr lang="tr-TR" sz="1800" dirty="0" smtClean="0">
                <a:solidFill>
                  <a:schemeClr val="accent6">
                    <a:lumMod val="50000"/>
                  </a:schemeClr>
                </a:solidFill>
                <a:latin typeface="+mj-lt"/>
              </a:rPr>
              <a:t>Bu bilgileri nerede ve ne zaman kullanacağım ki?</a:t>
            </a:r>
          </a:p>
          <a:p>
            <a:pPr lvl="0"/>
            <a:r>
              <a:rPr lang="tr-TR" sz="1800" dirty="0" smtClean="0">
                <a:solidFill>
                  <a:schemeClr val="accent6">
                    <a:lumMod val="50000"/>
                  </a:schemeClr>
                </a:solidFill>
                <a:latin typeface="+mj-lt"/>
              </a:rPr>
              <a:t>Sınavlar niye yapılıyor? Ne gerek var?</a:t>
            </a:r>
          </a:p>
          <a:p>
            <a:pPr lvl="0"/>
            <a:r>
              <a:rPr lang="tr-TR" sz="1800" dirty="0" smtClean="0">
                <a:solidFill>
                  <a:schemeClr val="accent6">
                    <a:lumMod val="50000"/>
                  </a:schemeClr>
                </a:solidFill>
                <a:latin typeface="+mj-lt"/>
              </a:rPr>
              <a:t>Sınava hazır değilim</a:t>
            </a:r>
          </a:p>
          <a:p>
            <a:pPr lvl="0"/>
            <a:r>
              <a:rPr lang="tr-TR" sz="1800" dirty="0" smtClean="0">
                <a:solidFill>
                  <a:schemeClr val="accent6">
                    <a:lumMod val="50000"/>
                  </a:schemeClr>
                </a:solidFill>
                <a:latin typeface="+mj-lt"/>
              </a:rPr>
              <a:t>Bu bilgiler gelecekte benim işime yaramaz?</a:t>
            </a:r>
          </a:p>
          <a:p>
            <a:pPr lvl="0"/>
            <a:r>
              <a:rPr lang="tr-TR" sz="1800" dirty="0" smtClean="0">
                <a:solidFill>
                  <a:schemeClr val="accent6">
                    <a:lumMod val="50000"/>
                  </a:schemeClr>
                </a:solidFill>
                <a:latin typeface="+mj-lt"/>
              </a:rPr>
              <a:t>Çok fazla konu var. Hangi birine hazırlanayım?</a:t>
            </a:r>
          </a:p>
          <a:p>
            <a:pPr lvl="0"/>
            <a:r>
              <a:rPr lang="tr-TR" sz="1800" dirty="0" smtClean="0">
                <a:solidFill>
                  <a:schemeClr val="accent6">
                    <a:lumMod val="50000"/>
                  </a:schemeClr>
                </a:solidFill>
                <a:latin typeface="+mj-lt"/>
              </a:rPr>
              <a:t>Ne kadar çalışırsam çalışayım anlamam mümkün değil</a:t>
            </a:r>
          </a:p>
          <a:p>
            <a:pPr lvl="0"/>
            <a:r>
              <a:rPr lang="tr-TR" sz="1800" dirty="0" smtClean="0">
                <a:solidFill>
                  <a:schemeClr val="accent6">
                    <a:lumMod val="50000"/>
                  </a:schemeClr>
                </a:solidFill>
                <a:latin typeface="+mj-lt"/>
              </a:rPr>
              <a:t>Başarılı olamayacağım</a:t>
            </a:r>
          </a:p>
          <a:p>
            <a:pPr lvl="0"/>
            <a:r>
              <a:rPr lang="tr-TR" sz="1800" dirty="0" smtClean="0">
                <a:solidFill>
                  <a:schemeClr val="accent6">
                    <a:lumMod val="50000"/>
                  </a:schemeClr>
                </a:solidFill>
                <a:latin typeface="+mj-lt"/>
              </a:rPr>
              <a:t>Sınav kötü geçecek</a:t>
            </a:r>
          </a:p>
          <a:p>
            <a:pPr lvl="0"/>
            <a:r>
              <a:rPr lang="tr-TR" sz="1800" dirty="0" smtClean="0">
                <a:solidFill>
                  <a:schemeClr val="accent6">
                    <a:lumMod val="50000"/>
                  </a:schemeClr>
                </a:solidFill>
                <a:latin typeface="+mj-lt"/>
              </a:rPr>
              <a:t>Sınav zamanı çok az</a:t>
            </a:r>
          </a:p>
          <a:p>
            <a:pPr lvl="0"/>
            <a:r>
              <a:rPr lang="tr-TR" sz="1800" dirty="0" smtClean="0">
                <a:solidFill>
                  <a:schemeClr val="accent6">
                    <a:lumMod val="50000"/>
                  </a:schemeClr>
                </a:solidFill>
                <a:latin typeface="+mj-lt"/>
              </a:rPr>
              <a:t>Bildiklerimin hepsini unuttum</a:t>
            </a:r>
          </a:p>
          <a:p>
            <a:endParaRPr lang="tr-TR" sz="1800" dirty="0">
              <a:latin typeface="+mj-lt"/>
            </a:endParaRPr>
          </a:p>
        </p:txBody>
      </p:sp>
      <p:sp>
        <p:nvSpPr>
          <p:cNvPr id="6" name="5 İçerik Yer Tutucusu"/>
          <p:cNvSpPr>
            <a:spLocks noGrp="1"/>
          </p:cNvSpPr>
          <p:nvPr>
            <p:ph sz="half" idx="2"/>
          </p:nvPr>
        </p:nvSpPr>
        <p:spPr>
          <a:xfrm>
            <a:off x="4688957" y="1392864"/>
            <a:ext cx="5174512" cy="54360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Olumlu düşünceler</a:t>
            </a:r>
          </a:p>
          <a:p>
            <a:pPr>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Önemli olan yapabildiğimin en iyisini yapmak</a:t>
            </a:r>
          </a:p>
          <a:p>
            <a:pPr lvl="0"/>
            <a:r>
              <a:rPr lang="tr-TR" sz="1800" dirty="0" smtClean="0">
                <a:solidFill>
                  <a:schemeClr val="accent6">
                    <a:lumMod val="50000"/>
                  </a:schemeClr>
                </a:solidFill>
                <a:latin typeface="+mj-lt"/>
              </a:rPr>
              <a:t>Koşullar sadece benim için değil herkes için geçerli</a:t>
            </a:r>
          </a:p>
          <a:p>
            <a:pPr lvl="0"/>
            <a:r>
              <a:rPr lang="tr-TR" sz="1800" dirty="0" smtClean="0">
                <a:solidFill>
                  <a:schemeClr val="accent6">
                    <a:lumMod val="50000"/>
                  </a:schemeClr>
                </a:solidFill>
                <a:latin typeface="+mj-lt"/>
              </a:rPr>
              <a:t>Zaman yetersizse öncelikli konulara önem vermeliyim</a:t>
            </a:r>
          </a:p>
          <a:p>
            <a:pPr lvl="0"/>
            <a:r>
              <a:rPr lang="tr-TR" sz="1800" dirty="0" smtClean="0">
                <a:solidFill>
                  <a:schemeClr val="accent6">
                    <a:lumMod val="50000"/>
                  </a:schemeClr>
                </a:solidFill>
                <a:latin typeface="+mj-lt"/>
              </a:rPr>
              <a:t>Yeterli zamanımın olmadığı doğru, ancak olan zamanımı en etkili şekilde nasıl kullanabilirim?</a:t>
            </a:r>
          </a:p>
          <a:p>
            <a:pPr lvl="0"/>
            <a:r>
              <a:rPr lang="tr-TR" sz="1800" dirty="0" smtClean="0">
                <a:solidFill>
                  <a:schemeClr val="accent6">
                    <a:lumMod val="50000"/>
                  </a:schemeClr>
                </a:solidFill>
                <a:latin typeface="+mj-lt"/>
              </a:rPr>
              <a:t>Aynı koşullarda başarılı olanlar var, onları modelleyebilirim</a:t>
            </a:r>
          </a:p>
          <a:p>
            <a:pPr lvl="0"/>
            <a:r>
              <a:rPr lang="tr-TR" sz="1800" dirty="0" smtClean="0">
                <a:solidFill>
                  <a:schemeClr val="accent6">
                    <a:lumMod val="50000"/>
                  </a:schemeClr>
                </a:solidFill>
                <a:latin typeface="+mj-lt"/>
              </a:rPr>
              <a:t>Takıldığım yerlerde yardım alabilirim</a:t>
            </a:r>
          </a:p>
          <a:p>
            <a:pPr lvl="0"/>
            <a:r>
              <a:rPr lang="tr-TR" sz="1800" dirty="0" smtClean="0">
                <a:solidFill>
                  <a:schemeClr val="accent6">
                    <a:lumMod val="50000"/>
                  </a:schemeClr>
                </a:solidFill>
                <a:latin typeface="+mj-lt"/>
              </a:rPr>
              <a:t>Yapmam gereken nedir?</a:t>
            </a:r>
          </a:p>
          <a:p>
            <a:pPr lvl="0"/>
            <a:r>
              <a:rPr lang="tr-TR" sz="1800" dirty="0" smtClean="0">
                <a:solidFill>
                  <a:schemeClr val="accent6">
                    <a:lumMod val="50000"/>
                  </a:schemeClr>
                </a:solidFill>
                <a:latin typeface="+mj-lt"/>
              </a:rPr>
              <a:t>Olabilecek en kötü şey ne?</a:t>
            </a:r>
          </a:p>
          <a:p>
            <a:pPr lvl="0"/>
            <a:r>
              <a:rPr lang="tr-TR" sz="1800" dirty="0" smtClean="0">
                <a:solidFill>
                  <a:schemeClr val="accent6">
                    <a:lumMod val="50000"/>
                  </a:schemeClr>
                </a:solidFill>
                <a:latin typeface="+mj-lt"/>
              </a:rPr>
              <a:t>Başarısız olmam tembel ve beceriksiz olduğumu göstermez, daha fazla çalışmam gerektiği anlamına gelir.</a:t>
            </a:r>
          </a:p>
          <a:p>
            <a:pPr>
              <a:buNone/>
            </a:pPr>
            <a:endParaRPr lang="tr-TR" sz="1800" b="1" dirty="0">
              <a:solidFill>
                <a:schemeClr val="accent3">
                  <a:lumMod val="75000"/>
                </a:schemeClr>
              </a:solidFill>
              <a:latin typeface="+mj-lt"/>
            </a:endParaRPr>
          </a:p>
        </p:txBody>
      </p:sp>
      <p:sp>
        <p:nvSpPr>
          <p:cNvPr id="7" name="Rectangle 2"/>
          <p:cNvSpPr>
            <a:spLocks noGrp="1" noChangeArrowheads="1"/>
          </p:cNvSpPr>
          <p:nvPr>
            <p:ph type="title"/>
          </p:nvPr>
        </p:nvSpPr>
        <p:spPr>
          <a:xfrm>
            <a:off x="1" y="640342"/>
            <a:ext cx="9905999" cy="720000"/>
          </a:xfrm>
          <a:solidFill>
            <a:schemeClr val="accent2">
              <a:lumMod val="50000"/>
            </a:schemeClr>
          </a:solidFill>
        </p:spPr>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İç-diyaloğu Kurma</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951092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43000"/>
            <a:ext cx="3948382" cy="1066800"/>
          </a:xfrm>
        </p:spPr>
        <p:txBody>
          <a:bodyPr>
            <a:normAutofit fontScale="90000"/>
          </a:bodyPr>
          <a:lstStyle/>
          <a:p>
            <a:r>
              <a:rPr lang="tr-TR" b="1" dirty="0" smtClean="0">
                <a:solidFill>
                  <a:srgbClr val="FF0000"/>
                </a:solidFill>
              </a:rPr>
              <a:t>İÇ KONUŞMALAR</a:t>
            </a:r>
            <a:endParaRPr lang="tr-TR" b="1" dirty="0">
              <a:solidFill>
                <a:srgbClr val="FF0000"/>
              </a:solidFill>
            </a:endParaRPr>
          </a:p>
        </p:txBody>
      </p:sp>
      <p:sp>
        <p:nvSpPr>
          <p:cNvPr id="3" name="İçerik Yer Tutucusu 2"/>
          <p:cNvSpPr>
            <a:spLocks noGrp="1"/>
          </p:cNvSpPr>
          <p:nvPr>
            <p:ph idx="1"/>
          </p:nvPr>
        </p:nvSpPr>
        <p:spPr>
          <a:xfrm>
            <a:off x="233916" y="2249423"/>
            <a:ext cx="9441712" cy="4470353"/>
          </a:xfrm>
        </p:spPr>
        <p:txBody>
          <a:bodyPr>
            <a:normAutofit fontScale="92500" lnSpcReduction="10000"/>
          </a:bodyPr>
          <a:lstStyle/>
          <a:p>
            <a:r>
              <a:rPr lang="tr-TR" dirty="0" smtClean="0">
                <a:latin typeface="+mj-lt"/>
              </a:rPr>
              <a:t>Sınava hazırlanan bir öğrencinin kendisiyle yaptığı iç konuşmalar bir süre sonra onun ruh halinin belirleyicisi olur. Genel anlamda kaygılı öğrenciler  kendileriyle sürekli olumsuz iç konuşmalar yaparlar.</a:t>
            </a:r>
          </a:p>
          <a:p>
            <a:r>
              <a:rPr lang="tr-TR" dirty="0" smtClean="0">
                <a:latin typeface="+mj-lt"/>
              </a:rPr>
              <a:t>İç konuşmalar yaparak kaygınızı arttırmak bir süre sonra kısır bir döngü halini alır ve kendinizi her an sınavın kötü geçeceğini düşünen biri olarak bulursunuz.</a:t>
            </a:r>
          </a:p>
          <a:p>
            <a:r>
              <a:rPr lang="tr-TR" sz="3200" dirty="0" smtClean="0">
                <a:solidFill>
                  <a:srgbClr val="FF0000"/>
                </a:solidFill>
                <a:latin typeface="+mj-lt"/>
              </a:rPr>
              <a:t>KAYGINIZLA  YÜZLEŞİN</a:t>
            </a:r>
          </a:p>
          <a:p>
            <a:r>
              <a:rPr lang="tr-TR" sz="3200" dirty="0" smtClean="0">
                <a:solidFill>
                  <a:srgbClr val="FF0000"/>
                </a:solidFill>
                <a:latin typeface="+mj-lt"/>
              </a:rPr>
              <a:t>Kaygının varlığını kabul ediniz:</a:t>
            </a:r>
            <a:r>
              <a:rPr lang="tr-TR" sz="3200" dirty="0" smtClean="0">
                <a:latin typeface="+mj-lt"/>
              </a:rPr>
              <a:t> kaygınızı inkar etmeniz sınav anında hiçte hoşunuza gitmeyen sorunlarla karşılaşmanıza neden olur.</a:t>
            </a:r>
            <a:endParaRPr lang="tr-TR" sz="3200" dirty="0">
              <a:latin typeface="+mj-lt"/>
            </a:endParaRPr>
          </a:p>
        </p:txBody>
      </p:sp>
      <p:sp>
        <p:nvSpPr>
          <p:cNvPr id="5" name="Oval Belirtme Çizgisi 4"/>
          <p:cNvSpPr/>
          <p:nvPr/>
        </p:nvSpPr>
        <p:spPr>
          <a:xfrm>
            <a:off x="4457700" y="1233576"/>
            <a:ext cx="742950" cy="612648"/>
          </a:xfrm>
          <a:prstGeom prst="wedgeEllipseCallout">
            <a:avLst>
              <a:gd name="adj1" fmla="val -49135"/>
              <a:gd name="adj2" fmla="val 892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Oval Belirtme Çizgisi 5"/>
          <p:cNvSpPr/>
          <p:nvPr/>
        </p:nvSpPr>
        <p:spPr>
          <a:xfrm>
            <a:off x="4749740" y="1539900"/>
            <a:ext cx="742950" cy="612648"/>
          </a:xfrm>
          <a:prstGeom prst="wedgeEllipseCallout">
            <a:avLst>
              <a:gd name="adj1" fmla="val -30267"/>
              <a:gd name="adj2" fmla="val 70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Belirtme Çizgisi 6"/>
          <p:cNvSpPr/>
          <p:nvPr/>
        </p:nvSpPr>
        <p:spPr>
          <a:xfrm flipH="1">
            <a:off x="4997390" y="1201946"/>
            <a:ext cx="792012" cy="612648"/>
          </a:xfrm>
          <a:prstGeom prst="wedgeEllipseCallout">
            <a:avLst>
              <a:gd name="adj1" fmla="val -45612"/>
              <a:gd name="adj2" fmla="val 6813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Başlık 1"/>
          <p:cNvSpPr txBox="1">
            <a:spLocks/>
          </p:cNvSpPr>
          <p:nvPr/>
        </p:nvSpPr>
        <p:spPr>
          <a:xfrm>
            <a:off x="5831454" y="1201946"/>
            <a:ext cx="3948382"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tr-TR" b="1" dirty="0" smtClean="0">
                <a:solidFill>
                  <a:srgbClr val="FF0000"/>
                </a:solidFill>
              </a:rPr>
              <a:t>KAYGINIZI</a:t>
            </a:r>
          </a:p>
          <a:p>
            <a:pPr defTabSz="914400"/>
            <a:r>
              <a:rPr lang="tr-TR" b="1" dirty="0" smtClean="0">
                <a:solidFill>
                  <a:srgbClr val="FF0000"/>
                </a:solidFill>
              </a:rPr>
              <a:t> TETİKLER</a:t>
            </a:r>
            <a:endParaRPr lang="tr-TR" b="1" dirty="0">
              <a:solidFill>
                <a:srgbClr val="FF0000"/>
              </a:solidFill>
            </a:endParaRPr>
          </a:p>
        </p:txBody>
      </p:sp>
    </p:spTree>
    <p:extLst>
      <p:ext uri="{BB962C8B-B14F-4D97-AF65-F5344CB8AC3E}">
        <p14:creationId xmlns:p14="http://schemas.microsoft.com/office/powerpoint/2010/main" val="198648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4544"/>
            <a:ext cx="9906000" cy="720000"/>
          </a:xfrm>
          <a:solidFill>
            <a:srgbClr val="660066"/>
          </a:solidFill>
        </p:spPr>
        <p:txBody>
          <a:bodyPr anchor="ctr">
            <a:normAutofit fontScale="90000"/>
          </a:bodyP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Kaygımızı Azaltmak İçin Neler Yapabiliriz?</a:t>
            </a: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233917" y="1556792"/>
            <a:ext cx="9548036" cy="5035394"/>
          </a:xfrm>
        </p:spPr>
        <p:txBody>
          <a:bodyPr>
            <a:normAutofit fontScale="25000" lnSpcReduction="20000"/>
          </a:bodyPr>
          <a:lstStyle/>
          <a:p>
            <a:pPr marL="0" lvl="0" indent="0" algn="just">
              <a:buNone/>
            </a:pPr>
            <a:r>
              <a:rPr lang="tr-TR" sz="8000" b="1" dirty="0">
                <a:solidFill>
                  <a:schemeClr val="accent6">
                    <a:lumMod val="50000"/>
                  </a:schemeClr>
                </a:solidFill>
                <a:latin typeface="+mj-lt"/>
              </a:rPr>
              <a:t> </a:t>
            </a:r>
            <a:r>
              <a:rPr lang="tr-TR" sz="8000" b="1" dirty="0" smtClean="0">
                <a:solidFill>
                  <a:schemeClr val="accent6">
                    <a:lumMod val="50000"/>
                  </a:schemeClr>
                </a:solidFill>
                <a:latin typeface="+mj-lt"/>
              </a:rPr>
              <a:t>    Düşünce biçiminin düzenlenmesi (olumlu düşünmeyi öğrenme)</a:t>
            </a:r>
            <a:endParaRPr lang="tr-TR" sz="8000" dirty="0" smtClean="0">
              <a:solidFill>
                <a:schemeClr val="accent6">
                  <a:lumMod val="50000"/>
                </a:schemeClr>
              </a:solidFill>
              <a:latin typeface="+mj-lt"/>
            </a:endParaRPr>
          </a:p>
          <a:p>
            <a:pPr algn="just">
              <a:buNone/>
            </a:pPr>
            <a:r>
              <a:rPr lang="tr-TR" sz="8000" dirty="0" smtClean="0">
                <a:solidFill>
                  <a:schemeClr val="accent6">
                    <a:lumMod val="50000"/>
                  </a:schemeClr>
                </a:solidFill>
                <a:latin typeface="+mj-lt"/>
              </a:rPr>
              <a:t>     Olay-düşünce-davranış ve duygu birbiri ile bağlantılıdır. Olumsuz düşünceleri olumlu düşünceye dönüştürmemiz kaygımızın azalmasına neden olur.</a:t>
            </a:r>
          </a:p>
          <a:p>
            <a:pPr algn="just">
              <a:buNone/>
            </a:pPr>
            <a:r>
              <a:rPr lang="tr-TR" sz="2800" dirty="0" smtClean="0">
                <a:solidFill>
                  <a:schemeClr val="accent6">
                    <a:lumMod val="50000"/>
                  </a:schemeClr>
                </a:solidFill>
                <a:latin typeface="+mj-lt"/>
              </a:rPr>
              <a:t> </a:t>
            </a:r>
            <a:endParaRPr lang="tr-TR" sz="7200" dirty="0" smtClean="0">
              <a:solidFill>
                <a:schemeClr val="accent6">
                  <a:lumMod val="50000"/>
                </a:schemeClr>
              </a:solidFill>
              <a:latin typeface="+mj-lt"/>
            </a:endParaRPr>
          </a:p>
          <a:p>
            <a:pPr algn="just">
              <a:buNone/>
            </a:pPr>
            <a:r>
              <a:rPr lang="tr-TR" sz="6400" b="1" dirty="0" smtClean="0">
                <a:solidFill>
                  <a:schemeClr val="accent6">
                    <a:lumMod val="50000"/>
                  </a:schemeClr>
                </a:solidFill>
                <a:latin typeface="+mj-lt"/>
              </a:rPr>
              <a:t>Örnek </a:t>
            </a:r>
          </a:p>
          <a:p>
            <a:pPr algn="just">
              <a:buNone/>
            </a:pPr>
            <a:r>
              <a:rPr lang="tr-TR" sz="6400" b="1" dirty="0" smtClean="0">
                <a:solidFill>
                  <a:schemeClr val="accent6">
                    <a:lumMod val="50000"/>
                  </a:schemeClr>
                </a:solidFill>
                <a:latin typeface="+mj-lt"/>
              </a:rPr>
              <a:t>(olumsuz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 </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hiçbirisini yapamayacağım, bittim ben </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Kaygı, korku, çaresizlik</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Bir türlü sorulara başlayamama, terleme, titreme </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Başarısızlık</a:t>
            </a:r>
          </a:p>
          <a:p>
            <a:pPr algn="just">
              <a:buNone/>
            </a:pPr>
            <a:r>
              <a:rPr lang="tr-TR" sz="6400" dirty="0" smtClean="0">
                <a:solidFill>
                  <a:schemeClr val="accent6">
                    <a:lumMod val="50000"/>
                  </a:schemeClr>
                </a:solidFill>
                <a:latin typeface="+mj-lt"/>
              </a:rPr>
              <a:t> </a:t>
            </a:r>
          </a:p>
          <a:p>
            <a:pPr algn="just">
              <a:buNone/>
            </a:pPr>
            <a:r>
              <a:rPr lang="tr-TR" sz="6400" dirty="0" smtClean="0">
                <a:solidFill>
                  <a:schemeClr val="accent6">
                    <a:lumMod val="50000"/>
                  </a:schemeClr>
                </a:solidFill>
                <a:latin typeface="+mj-lt"/>
              </a:rPr>
              <a:t>	</a:t>
            </a:r>
          </a:p>
          <a:p>
            <a:pPr algn="just">
              <a:buNone/>
            </a:pPr>
            <a:r>
              <a:rPr lang="tr-TR" sz="6400" b="1" dirty="0" smtClean="0">
                <a:solidFill>
                  <a:schemeClr val="accent6">
                    <a:lumMod val="50000"/>
                  </a:schemeClr>
                </a:solidFill>
                <a:latin typeface="+mj-lt"/>
              </a:rPr>
              <a:t>(olumlu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ama bir yerden başlamalıyım ve en azından bildiklerimi yapmalıyım</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Rahatlık, hoşnut olma, kendine güven</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Soruları yanıtlamaya başlama</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a:t>
            </a:r>
          </a:p>
          <a:p>
            <a:pPr algn="just">
              <a:buNone/>
            </a:pPr>
            <a:r>
              <a:rPr lang="tr-TR" sz="7200" dirty="0" smtClean="0">
                <a:solidFill>
                  <a:schemeClr val="accent6">
                    <a:lumMod val="50000"/>
                  </a:schemeClr>
                </a:solidFill>
                <a:latin typeface="+mj-lt"/>
              </a:rPr>
              <a:t> </a:t>
            </a:r>
            <a:endParaRPr lang="tr-TR" sz="7200" dirty="0">
              <a:solidFill>
                <a:schemeClr val="accent6">
                  <a:lumMod val="50000"/>
                </a:schemeClr>
              </a:solidFill>
              <a:latin typeface="+mj-lt"/>
            </a:endParaRPr>
          </a:p>
        </p:txBody>
      </p:sp>
    </p:spTree>
    <p:extLst>
      <p:ext uri="{BB962C8B-B14F-4D97-AF65-F5344CB8AC3E}">
        <p14:creationId xmlns:p14="http://schemas.microsoft.com/office/powerpoint/2010/main" val="23972128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3273"/>
            <a:ext cx="9906000" cy="1066800"/>
          </a:xfrm>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NOT KAYGISI,SINAV KAYGISI</a:t>
            </a:r>
          </a:p>
        </p:txBody>
      </p:sp>
      <p:pic>
        <p:nvPicPr>
          <p:cNvPr id="4" name="Picture 4" descr="çocuk"/>
          <p:cNvPicPr>
            <a:picLocks noGrp="1" noChangeAspect="1" noChangeArrowheads="1"/>
          </p:cNvPicPr>
          <p:nvPr>
            <p:ph idx="1"/>
          </p:nvPr>
        </p:nvPicPr>
        <p:blipFill>
          <a:blip r:embed="rId2" r:link="rId3" cstate="print"/>
          <a:srcRect/>
          <a:stretch>
            <a:fillRect/>
          </a:stretch>
        </p:blipFill>
        <p:spPr>
          <a:xfrm>
            <a:off x="232173" y="2104916"/>
            <a:ext cx="9364265" cy="4143375"/>
          </a:xfrm>
          <a:noFill/>
        </p:spPr>
      </p:pic>
    </p:spTree>
    <p:extLst>
      <p:ext uri="{BB962C8B-B14F-4D97-AF65-F5344CB8AC3E}">
        <p14:creationId xmlns:p14="http://schemas.microsoft.com/office/powerpoint/2010/main" val="50679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3393"/>
            <a:ext cx="9906000" cy="720000"/>
          </a:xfrm>
          <a:solidFill>
            <a:schemeClr val="bg1">
              <a:lumMod val="85000"/>
            </a:schemeClr>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rgbClr val="C00000"/>
                </a:solidFill>
                <a:latin typeface="+mj-lt"/>
              </a:rPr>
              <a:t>Potansiyelimize göre hedef belirlemeliyiz</a:t>
            </a:r>
            <a:endParaRPr lang="tr-TR" b="1" dirty="0">
              <a:solidFill>
                <a:srgbClr val="C00000"/>
              </a:solidFill>
              <a:latin typeface="+mj-lt"/>
            </a:endParaRPr>
          </a:p>
        </p:txBody>
      </p:sp>
      <p:sp>
        <p:nvSpPr>
          <p:cNvPr id="3" name="İçerik Yer Tutucusu 2"/>
          <p:cNvSpPr>
            <a:spLocks noGrp="1"/>
          </p:cNvSpPr>
          <p:nvPr>
            <p:ph idx="1"/>
          </p:nvPr>
        </p:nvSpPr>
        <p:spPr>
          <a:xfrm>
            <a:off x="-27997" y="1670112"/>
            <a:ext cx="6510342" cy="5124091"/>
          </a:xfrm>
        </p:spPr>
        <p:txBody>
          <a:bodyPr>
            <a:noAutofit/>
          </a:bodyPr>
          <a:lstStyle/>
          <a:p>
            <a:pPr>
              <a:lnSpc>
                <a:spcPct val="150000"/>
              </a:lnSpc>
            </a:pPr>
            <a:r>
              <a:rPr lang="tr-TR" sz="1800" dirty="0" smtClean="0">
                <a:latin typeface="+mj-lt"/>
              </a:rPr>
              <a:t>Öğrencilerin pek çoğu belirledikleri hedefe ulaşmaları için gereken puanı alamadıklarında kaygılanmaya başlarlar.</a:t>
            </a:r>
          </a:p>
          <a:p>
            <a:pPr>
              <a:lnSpc>
                <a:spcPct val="150000"/>
              </a:lnSpc>
            </a:pPr>
            <a:r>
              <a:rPr lang="tr-TR" sz="1800" dirty="0" smtClean="0">
                <a:latin typeface="+mj-lt"/>
              </a:rPr>
              <a:t>Sene başında alınan düşük puanlar sorun değildir ama ikinci dönemden itibaren girdiği sınavlarda da istediği yükselmeyi başaramamıştır. </a:t>
            </a:r>
          </a:p>
          <a:p>
            <a:pPr>
              <a:lnSpc>
                <a:spcPct val="150000"/>
              </a:lnSpc>
            </a:pPr>
            <a:r>
              <a:rPr lang="tr-TR" sz="1800" dirty="0" smtClean="0">
                <a:latin typeface="+mj-lt"/>
              </a:rPr>
              <a:t>Aylar ilerledikçe puanlarında ilerleme olmayan öğrenci kaygılanmaya başlar. </a:t>
            </a:r>
          </a:p>
          <a:p>
            <a:pPr>
              <a:lnSpc>
                <a:spcPct val="150000"/>
              </a:lnSpc>
            </a:pPr>
            <a:r>
              <a:rPr lang="tr-TR" sz="1800" dirty="0" smtClean="0">
                <a:latin typeface="+mj-lt"/>
              </a:rPr>
              <a:t>Aslında deneme sınavlarından aldığı puanla bazı okullara gidebilmektedir ama onun hedefi daha yüksektir. Buda kaygılanmasına neden olur .</a:t>
            </a:r>
          </a:p>
          <a:p>
            <a:pPr>
              <a:lnSpc>
                <a:spcPct val="150000"/>
              </a:lnSpc>
            </a:pPr>
            <a:r>
              <a:rPr lang="tr-TR" sz="1800" dirty="0" smtClean="0">
                <a:latin typeface="+mj-lt"/>
              </a:rPr>
              <a:t>Yapılması gereken HEDEFLERİN KÜÇÜLTÜLMESİDİR.</a:t>
            </a:r>
          </a:p>
        </p:txBody>
      </p:sp>
      <p:pic>
        <p:nvPicPr>
          <p:cNvPr id="4" name="Picture 7" descr="672-006"/>
          <p:cNvPicPr>
            <a:picLocks noChangeAspect="1" noChangeArrowheads="1"/>
          </p:cNvPicPr>
          <p:nvPr/>
        </p:nvPicPr>
        <p:blipFill>
          <a:blip r:embed="rId2"/>
          <a:srcRect/>
          <a:stretch>
            <a:fillRect/>
          </a:stretch>
        </p:blipFill>
        <p:spPr>
          <a:xfrm>
            <a:off x="6358270" y="1751888"/>
            <a:ext cx="3547730" cy="5106112"/>
          </a:xfrm>
          <a:prstGeom prst="rect">
            <a:avLst/>
          </a:prstGeom>
          <a:noFill/>
          <a:ln/>
        </p:spPr>
      </p:pic>
    </p:spTree>
    <p:extLst>
      <p:ext uri="{BB962C8B-B14F-4D97-AF65-F5344CB8AC3E}">
        <p14:creationId xmlns:p14="http://schemas.microsoft.com/office/powerpoint/2010/main" val="268902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51294"/>
            <a:ext cx="9179405" cy="1066800"/>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tr-TR" b="1" spc="150" dirty="0" smtClean="0">
                <a:ln w="11430"/>
                <a:solidFill>
                  <a:srgbClr val="F8F8F8"/>
                </a:solidFill>
                <a:effectLst>
                  <a:outerShdw blurRad="25400" algn="tl" rotWithShape="0">
                    <a:srgbClr val="000000">
                      <a:alpha val="43000"/>
                    </a:srgbClr>
                  </a:outerShdw>
                </a:effectLst>
              </a:rPr>
              <a:t>Olumlu Düşünmek </a:t>
            </a:r>
            <a:br>
              <a:rPr lang="tr-TR" b="1" spc="150" dirty="0" smtClean="0">
                <a:ln w="11430"/>
                <a:solidFill>
                  <a:srgbClr val="F8F8F8"/>
                </a:solidFill>
                <a:effectLst>
                  <a:outerShdw blurRad="25400" algn="tl" rotWithShape="0">
                    <a:srgbClr val="000000">
                      <a:alpha val="43000"/>
                    </a:srgbClr>
                  </a:outerShdw>
                </a:effectLst>
              </a:rPr>
            </a:br>
            <a:r>
              <a:rPr lang="tr-TR" b="1" spc="150" dirty="0" smtClean="0">
                <a:ln w="11430"/>
                <a:solidFill>
                  <a:srgbClr val="F8F8F8"/>
                </a:solidFill>
                <a:effectLst>
                  <a:outerShdw blurRad="25400" algn="tl" rotWithShape="0">
                    <a:srgbClr val="000000">
                      <a:alpha val="43000"/>
                    </a:srgbClr>
                  </a:outerShdw>
                </a:effectLst>
              </a:rPr>
              <a:t>Ne Kadar Önemli?</a:t>
            </a:r>
            <a:endParaRPr lang="tr-TR" b="1" spc="150" dirty="0">
              <a:ln w="11430"/>
              <a:solidFill>
                <a:srgbClr val="F8F8F8"/>
              </a:solidFill>
              <a:effectLst>
                <a:outerShdw blurRad="25400" algn="tl" rotWithShape="0">
                  <a:srgbClr val="000000">
                    <a:alpha val="43000"/>
                  </a:srgbClr>
                </a:out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7750" y="594589"/>
            <a:ext cx="1238250" cy="116433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0" y="1957297"/>
            <a:ext cx="5494734" cy="4133850"/>
          </a:xfrm>
          <a:prstGeom prst="rect">
            <a:avLst/>
          </a:prstGeom>
        </p:spPr>
      </p:pic>
      <p:sp>
        <p:nvSpPr>
          <p:cNvPr id="6" name="Metin kutusu 5"/>
          <p:cNvSpPr txBox="1"/>
          <p:nvPr/>
        </p:nvSpPr>
        <p:spPr>
          <a:xfrm>
            <a:off x="5950610" y="1916639"/>
            <a:ext cx="3609616" cy="4832092"/>
          </a:xfrm>
          <a:prstGeom prst="rect">
            <a:avLst/>
          </a:prstGeom>
          <a:noFill/>
        </p:spPr>
        <p:txBody>
          <a:bodyPr wrap="square" rtlCol="0">
            <a:spAutoFit/>
          </a:bodyPr>
          <a:lstStyle/>
          <a:p>
            <a:pPr algn="ctr"/>
            <a:r>
              <a:rPr lang="tr-TR" sz="2800" dirty="0" smtClean="0">
                <a:latin typeface="+mj-lt"/>
              </a:rPr>
              <a:t>BBC-LONDRA-olumlu düşüncenin yararları klinik olarak kanıtlandı. </a:t>
            </a:r>
          </a:p>
          <a:p>
            <a:pPr algn="ctr"/>
            <a:r>
              <a:rPr lang="tr-TR" sz="2800" dirty="0" smtClean="0">
                <a:solidFill>
                  <a:srgbClr val="FF0000"/>
                </a:solidFill>
                <a:latin typeface="+mj-lt"/>
              </a:rPr>
              <a:t>Acının dindirilmesinde olumlu düşünmek, bir doz morfin kadar etkili.</a:t>
            </a:r>
          </a:p>
          <a:p>
            <a:pPr algn="ctr"/>
            <a:r>
              <a:rPr lang="tr-TR" sz="2800" dirty="0" smtClean="0">
                <a:solidFill>
                  <a:srgbClr val="FF0000"/>
                </a:solidFill>
                <a:latin typeface="+mj-lt"/>
              </a:rPr>
              <a:t>Olumlu düşün ,ağrıların azalsın!</a:t>
            </a:r>
            <a:endParaRPr lang="tr-TR" sz="2800" dirty="0">
              <a:solidFill>
                <a:srgbClr val="FF0000"/>
              </a:solidFill>
              <a:latin typeface="+mj-lt"/>
            </a:endParaRPr>
          </a:p>
        </p:txBody>
      </p:sp>
      <p:sp>
        <p:nvSpPr>
          <p:cNvPr id="7" name="Dikdörtgen 6"/>
          <p:cNvSpPr/>
          <p:nvPr/>
        </p:nvSpPr>
        <p:spPr>
          <a:xfrm>
            <a:off x="2476500" y="3105836"/>
            <a:ext cx="4953000" cy="646331"/>
          </a:xfrm>
          <a:prstGeom prst="rect">
            <a:avLst/>
          </a:prstGeom>
        </p:spPr>
        <p:txBody>
          <a:bodyPr>
            <a:spAutoFit/>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endParaRPr lang="tr-TR" dirty="0"/>
          </a:p>
        </p:txBody>
      </p:sp>
    </p:spTree>
    <p:extLst>
      <p:ext uri="{BB962C8B-B14F-4D97-AF65-F5344CB8AC3E}">
        <p14:creationId xmlns:p14="http://schemas.microsoft.com/office/powerpoint/2010/main" val="207395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901"/>
            <a:ext cx="9906000" cy="822532"/>
          </a:xfrm>
        </p:spPr>
        <p:style>
          <a:lnRef idx="0">
            <a:schemeClr val="accent2"/>
          </a:lnRef>
          <a:fillRef idx="3">
            <a:schemeClr val="accent2"/>
          </a:fillRef>
          <a:effectRef idx="3">
            <a:schemeClr val="accent2"/>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Kaygınızdan Güç Alın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49842" y="1930434"/>
            <a:ext cx="6475934" cy="4325112"/>
          </a:xfrm>
        </p:spPr>
        <p:txBody>
          <a:bodyPr>
            <a:normAutofit fontScale="92500"/>
          </a:bodyPr>
          <a:lstStyle/>
          <a:p>
            <a:pPr marL="109728" indent="0">
              <a:lnSpc>
                <a:spcPct val="150000"/>
              </a:lnSpc>
              <a:buNone/>
            </a:pPr>
            <a:r>
              <a:rPr lang="tr-TR" dirty="0" smtClean="0">
                <a:solidFill>
                  <a:srgbClr val="FF0000"/>
                </a:solidFill>
                <a:latin typeface="+mj-lt"/>
              </a:rPr>
              <a:t>Şimdi lütfen kendinize tek bir soru sorun:</a:t>
            </a:r>
          </a:p>
          <a:p>
            <a:pPr marL="109728" indent="0">
              <a:lnSpc>
                <a:spcPct val="150000"/>
              </a:lnSpc>
              <a:buNone/>
            </a:pPr>
            <a:r>
              <a:rPr lang="tr-TR" dirty="0" smtClean="0">
                <a:latin typeface="+mj-lt"/>
              </a:rPr>
              <a:t>Sınava hazırlanmaya devam etmek, henüz çalışma fırsatı bulamadığınız konulara bir göz atmak, bir kısmını bildiğiniz bir konuyu tam anlamıyla öğrenmek ve kalan zamanı biraz daha etkili kullanmak kaygınız azaltır mı?</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33" y="2344423"/>
            <a:ext cx="3494567" cy="4005102"/>
          </a:xfrm>
          <a:prstGeom prst="rect">
            <a:avLst/>
          </a:prstGeom>
        </p:spPr>
      </p:pic>
    </p:spTree>
    <p:extLst>
      <p:ext uri="{BB962C8B-B14F-4D97-AF65-F5344CB8AC3E}">
        <p14:creationId xmlns:p14="http://schemas.microsoft.com/office/powerpoint/2010/main" val="93599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25658"/>
            <a:ext cx="9906000" cy="720000"/>
          </a:xfr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Kontrolden Çıkan Kaygı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224499" y="1520456"/>
            <a:ext cx="9557454" cy="5122449"/>
          </a:xfrm>
        </p:spPr>
        <p:txBody>
          <a:bodyPr>
            <a:normAutofit fontScale="70000" lnSpcReduction="20000"/>
          </a:bodyPr>
          <a:lstStyle/>
          <a:p>
            <a:pPr marL="109728" indent="0">
              <a:buNone/>
            </a:pPr>
            <a:r>
              <a:rPr lang="tr-TR" dirty="0" err="1">
                <a:latin typeface="+mj-lt"/>
              </a:rPr>
              <a:t>Nick</a:t>
            </a:r>
            <a:r>
              <a:rPr lang="tr-TR" dirty="0">
                <a:latin typeface="+mj-lt"/>
              </a:rPr>
              <a:t> adında bir demiryolu isçisinin öyküsü bu. </a:t>
            </a:r>
            <a:r>
              <a:rPr lang="tr-TR" dirty="0" err="1">
                <a:latin typeface="+mj-lt"/>
              </a:rPr>
              <a:t>Nick</a:t>
            </a:r>
            <a:r>
              <a:rPr lang="tr-TR" dirty="0">
                <a:latin typeface="+mj-lt"/>
              </a:rPr>
              <a:t> güçlü, sağlıklı bir işçi manevra sahasında çalışıyor. Arkadaşlarıyla ilişkisi iyi ve işini iyi yapan güvenilir bir insan. </a:t>
            </a:r>
            <a:endParaRPr lang="tr-TR" dirty="0" smtClean="0">
              <a:latin typeface="+mj-lt"/>
            </a:endParaRPr>
          </a:p>
          <a:p>
            <a:pPr marL="109728" indent="0">
              <a:buNone/>
            </a:pPr>
            <a:r>
              <a:rPr lang="tr-TR" dirty="0" smtClean="0">
                <a:latin typeface="+mj-lt"/>
              </a:rPr>
              <a:t>Ne </a:t>
            </a:r>
            <a:r>
              <a:rPr lang="tr-TR" dirty="0">
                <a:latin typeface="+mj-lt"/>
              </a:rPr>
              <a:t>var ki, kötümser biri, her şeyin kötüsünü bekler ve başına kötü şeyler geleceğinden korkar. </a:t>
            </a:r>
            <a:endParaRPr lang="tr-TR" dirty="0" smtClean="0">
              <a:latin typeface="+mj-lt"/>
            </a:endParaRPr>
          </a:p>
          <a:p>
            <a:pPr marL="109728" indent="0">
              <a:buNone/>
            </a:pPr>
            <a:r>
              <a:rPr lang="tr-TR" dirty="0" smtClean="0">
                <a:latin typeface="+mj-lt"/>
              </a:rPr>
              <a:t>Bir </a:t>
            </a:r>
            <a:r>
              <a:rPr lang="tr-TR" dirty="0">
                <a:latin typeface="+mj-lt"/>
              </a:rPr>
              <a:t>yaz günü</a:t>
            </a:r>
            <a:r>
              <a:rPr lang="tr-TR" dirty="0" smtClean="0">
                <a:latin typeface="+mj-lt"/>
              </a:rPr>
              <a:t>, tren </a:t>
            </a:r>
            <a:r>
              <a:rPr lang="tr-TR" dirty="0">
                <a:latin typeface="+mj-lt"/>
              </a:rPr>
              <a:t>isçileri</a:t>
            </a:r>
            <a:r>
              <a:rPr lang="tr-TR" dirty="0" smtClean="0">
                <a:latin typeface="+mj-lt"/>
              </a:rPr>
              <a:t>, ustabaşının </a:t>
            </a:r>
            <a:r>
              <a:rPr lang="tr-TR" dirty="0">
                <a:latin typeface="+mj-lt"/>
              </a:rPr>
              <a:t>doğum günü nedeniyle bir saat önceden serbest bırakılırlar.</a:t>
            </a:r>
          </a:p>
          <a:p>
            <a:pPr marL="109728" indent="0">
              <a:buNone/>
            </a:pPr>
            <a:endParaRPr lang="tr-TR" dirty="0">
              <a:latin typeface="+mj-lt"/>
            </a:endParaRPr>
          </a:p>
          <a:p>
            <a:pPr marL="109728" indent="0">
              <a:buNone/>
            </a:pPr>
            <a:r>
              <a:rPr lang="tr-TR" dirty="0">
                <a:latin typeface="+mj-lt"/>
              </a:rPr>
              <a:t>Tamir için gelmiş olan ve manevra alanında bulunan bir soğutucu vagonun içine giren </a:t>
            </a:r>
            <a:r>
              <a:rPr lang="tr-TR" dirty="0" err="1">
                <a:latin typeface="+mj-lt"/>
              </a:rPr>
              <a:t>Nick,yanlışlıkla</a:t>
            </a:r>
            <a:r>
              <a:rPr lang="tr-TR" dirty="0">
                <a:latin typeface="+mj-lt"/>
              </a:rPr>
              <a:t> içerden kapıyı </a:t>
            </a:r>
            <a:r>
              <a:rPr lang="tr-TR" dirty="0" err="1">
                <a:latin typeface="+mj-lt"/>
              </a:rPr>
              <a:t>kapatır,kendini</a:t>
            </a:r>
            <a:r>
              <a:rPr lang="tr-TR" dirty="0">
                <a:latin typeface="+mj-lt"/>
              </a:rPr>
              <a:t> soğutucu vagona kilitler</a:t>
            </a:r>
            <a:r>
              <a:rPr lang="tr-TR" dirty="0" smtClean="0">
                <a:latin typeface="+mj-lt"/>
              </a:rPr>
              <a:t>. </a:t>
            </a:r>
          </a:p>
          <a:p>
            <a:pPr marL="109728" indent="0">
              <a:buNone/>
            </a:pPr>
            <a:r>
              <a:rPr lang="tr-TR" dirty="0" smtClean="0">
                <a:latin typeface="+mj-lt"/>
              </a:rPr>
              <a:t>Diğer </a:t>
            </a:r>
            <a:r>
              <a:rPr lang="tr-TR" dirty="0">
                <a:latin typeface="+mj-lt"/>
              </a:rPr>
              <a:t>işçiler </a:t>
            </a:r>
            <a:r>
              <a:rPr lang="tr-TR" dirty="0" err="1">
                <a:latin typeface="+mj-lt"/>
              </a:rPr>
              <a:t>Nick’in</a:t>
            </a:r>
            <a:r>
              <a:rPr lang="tr-TR" dirty="0">
                <a:latin typeface="+mj-lt"/>
              </a:rPr>
              <a:t> kendilerinden önce çıktığını düşünürler</a:t>
            </a:r>
            <a:r>
              <a:rPr lang="tr-TR" dirty="0" smtClean="0">
                <a:latin typeface="+mj-lt"/>
              </a:rPr>
              <a:t>. </a:t>
            </a:r>
          </a:p>
          <a:p>
            <a:pPr marL="109728" indent="0">
              <a:buNone/>
            </a:pPr>
            <a:r>
              <a:rPr lang="tr-TR" dirty="0" err="1" smtClean="0">
                <a:latin typeface="+mj-lt"/>
              </a:rPr>
              <a:t>Nick</a:t>
            </a:r>
            <a:r>
              <a:rPr lang="tr-TR" dirty="0" smtClean="0">
                <a:latin typeface="+mj-lt"/>
              </a:rPr>
              <a:t> </a:t>
            </a:r>
            <a:r>
              <a:rPr lang="tr-TR" dirty="0">
                <a:latin typeface="+mj-lt"/>
              </a:rPr>
              <a:t>kapıyı </a:t>
            </a:r>
            <a:r>
              <a:rPr lang="tr-TR" dirty="0" err="1">
                <a:latin typeface="+mj-lt"/>
              </a:rPr>
              <a:t>tekmeler,bağırır,ama</a:t>
            </a:r>
            <a:r>
              <a:rPr lang="tr-TR" dirty="0">
                <a:latin typeface="+mj-lt"/>
              </a:rPr>
              <a:t> kimse </a:t>
            </a:r>
            <a:r>
              <a:rPr lang="tr-TR" dirty="0" smtClean="0">
                <a:latin typeface="+mj-lt"/>
              </a:rPr>
              <a:t>duymaz, duyanlar </a:t>
            </a:r>
            <a:r>
              <a:rPr lang="tr-TR" dirty="0">
                <a:latin typeface="+mj-lt"/>
              </a:rPr>
              <a:t>da bu tür seslerin sürekli geldiği bir ortamda olduğu için pek kulak vermezler</a:t>
            </a:r>
            <a:r>
              <a:rPr lang="tr-TR" dirty="0" smtClean="0">
                <a:latin typeface="+mj-lt"/>
              </a:rPr>
              <a:t>.</a:t>
            </a:r>
          </a:p>
          <a:p>
            <a:pPr marL="109728" indent="0">
              <a:buNone/>
            </a:pPr>
            <a:r>
              <a:rPr lang="tr-TR" dirty="0" err="1" smtClean="0">
                <a:latin typeface="+mj-lt"/>
              </a:rPr>
              <a:t>Nick</a:t>
            </a:r>
            <a:r>
              <a:rPr lang="tr-TR" dirty="0" smtClean="0">
                <a:latin typeface="+mj-lt"/>
              </a:rPr>
              <a:t> </a:t>
            </a:r>
            <a:r>
              <a:rPr lang="tr-TR" dirty="0">
                <a:latin typeface="+mj-lt"/>
              </a:rPr>
              <a:t>burada donarak öleceğinde korkmaya başlar</a:t>
            </a:r>
            <a:r>
              <a:rPr lang="tr-TR" dirty="0" smtClean="0">
                <a:latin typeface="+mj-lt"/>
              </a:rPr>
              <a:t>. </a:t>
            </a:r>
          </a:p>
          <a:p>
            <a:pPr marL="109728" indent="0">
              <a:buNone/>
            </a:pPr>
            <a:r>
              <a:rPr lang="tr-TR" dirty="0" smtClean="0">
                <a:latin typeface="+mj-lt"/>
              </a:rPr>
              <a:t>Eğer </a:t>
            </a:r>
            <a:r>
              <a:rPr lang="tr-TR" dirty="0">
                <a:latin typeface="+mj-lt"/>
              </a:rPr>
              <a:t>buradan çıkmazsam, burada kaskatı donacağım, diye düşünmeye </a:t>
            </a:r>
            <a:r>
              <a:rPr lang="tr-TR" dirty="0" smtClean="0">
                <a:latin typeface="+mj-lt"/>
              </a:rPr>
              <a:t>başlar.</a:t>
            </a:r>
          </a:p>
          <a:p>
            <a:pPr marL="109728" indent="0">
              <a:buNone/>
            </a:pPr>
            <a:r>
              <a:rPr lang="tr-TR" dirty="0" smtClean="0">
                <a:latin typeface="+mj-lt"/>
              </a:rPr>
              <a:t>İçeride </a:t>
            </a:r>
            <a:r>
              <a:rPr lang="tr-TR" dirty="0">
                <a:latin typeface="+mj-lt"/>
              </a:rPr>
              <a:t>yarısı yırtılmış bir karton kutunun içine girer</a:t>
            </a:r>
            <a:r>
              <a:rPr lang="tr-TR" dirty="0" smtClean="0">
                <a:latin typeface="+mj-lt"/>
              </a:rPr>
              <a:t>. </a:t>
            </a:r>
          </a:p>
          <a:p>
            <a:pPr marL="109728" indent="0">
              <a:buNone/>
            </a:pPr>
            <a:r>
              <a:rPr lang="tr-TR" dirty="0" smtClean="0">
                <a:latin typeface="+mj-lt"/>
              </a:rPr>
              <a:t>Titremeye </a:t>
            </a:r>
            <a:r>
              <a:rPr lang="tr-TR" dirty="0">
                <a:latin typeface="+mj-lt"/>
              </a:rPr>
              <a:t>başar</a:t>
            </a:r>
            <a:r>
              <a:rPr lang="tr-TR" dirty="0" smtClean="0">
                <a:latin typeface="+mj-lt"/>
              </a:rPr>
              <a:t>.</a:t>
            </a:r>
          </a:p>
        </p:txBody>
      </p:sp>
    </p:spTree>
    <p:extLst>
      <p:ext uri="{BB962C8B-B14F-4D97-AF65-F5344CB8AC3E}">
        <p14:creationId xmlns:p14="http://schemas.microsoft.com/office/powerpoint/2010/main" val="28613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335" y="1242445"/>
            <a:ext cx="8915400" cy="5306453"/>
          </a:xfrm>
        </p:spPr>
        <p:txBody>
          <a:bodyPr>
            <a:normAutofit fontScale="92500" lnSpcReduction="20000"/>
          </a:bodyPr>
          <a:lstStyle/>
          <a:p>
            <a:pPr marL="109728" indent="0">
              <a:buNone/>
            </a:pPr>
            <a:r>
              <a:rPr lang="tr-TR" dirty="0">
                <a:latin typeface="+mj-lt"/>
              </a:rPr>
              <a:t>Eline geçirdiği bir kağıda karısına ve ailesine son düşündüklerini yazar: Çok soğuk, bedenim hissizleşmeye başladı. Bir uyuyabilsem! Bunlar benim son sözlerim olabilir?</a:t>
            </a:r>
          </a:p>
          <a:p>
            <a:pPr marL="109728" indent="0">
              <a:buNone/>
            </a:pPr>
            <a:r>
              <a:rPr lang="tr-TR" dirty="0" smtClean="0">
                <a:latin typeface="+mj-lt"/>
              </a:rPr>
              <a:t>Ertesi </a:t>
            </a:r>
            <a:r>
              <a:rPr lang="tr-TR" dirty="0">
                <a:latin typeface="+mj-lt"/>
              </a:rPr>
              <a:t>günü soğutucu vagonun kapısını açan işiler, </a:t>
            </a:r>
            <a:r>
              <a:rPr lang="tr-TR" dirty="0" err="1">
                <a:latin typeface="+mj-lt"/>
              </a:rPr>
              <a:t>Nick’in</a:t>
            </a:r>
            <a:r>
              <a:rPr lang="tr-TR" dirty="0">
                <a:latin typeface="+mj-lt"/>
              </a:rPr>
              <a:t> donmuş bedenini bulurlar. </a:t>
            </a:r>
            <a:endParaRPr lang="tr-TR" dirty="0" smtClean="0">
              <a:latin typeface="+mj-lt"/>
            </a:endParaRPr>
          </a:p>
          <a:p>
            <a:pPr marL="109728" indent="0">
              <a:buNone/>
            </a:pPr>
            <a:r>
              <a:rPr lang="tr-TR" dirty="0" smtClean="0">
                <a:latin typeface="+mj-lt"/>
              </a:rPr>
              <a:t>Üzerinde </a:t>
            </a:r>
            <a:r>
              <a:rPr lang="tr-TR" dirty="0">
                <a:latin typeface="+mj-lt"/>
              </a:rPr>
              <a:t>yapılan otopsi, onun donarak öldüğünü göstermektedir. </a:t>
            </a:r>
            <a:endParaRPr lang="tr-TR" dirty="0" smtClean="0">
              <a:latin typeface="+mj-lt"/>
            </a:endParaRPr>
          </a:p>
          <a:p>
            <a:pPr marL="109728" indent="0">
              <a:buNone/>
            </a:pPr>
            <a:r>
              <a:rPr lang="tr-TR" dirty="0" smtClean="0">
                <a:latin typeface="+mj-lt"/>
              </a:rPr>
              <a:t>Fakat </a:t>
            </a:r>
            <a:r>
              <a:rPr lang="tr-TR" dirty="0">
                <a:latin typeface="+mj-lt"/>
              </a:rPr>
              <a:t>bu olayı olağanüstü yapan, soğutucu vagonun soğutma motorunun bozuk ve çalışmıyor olmasıydı. </a:t>
            </a:r>
            <a:endParaRPr lang="tr-TR" dirty="0" smtClean="0">
              <a:latin typeface="+mj-lt"/>
            </a:endParaRPr>
          </a:p>
          <a:p>
            <a:pPr marL="109728" indent="0">
              <a:buNone/>
            </a:pPr>
            <a:r>
              <a:rPr lang="tr-TR" dirty="0" smtClean="0">
                <a:latin typeface="+mj-lt"/>
              </a:rPr>
              <a:t>Vagonun </a:t>
            </a:r>
            <a:r>
              <a:rPr lang="tr-TR" dirty="0">
                <a:latin typeface="+mj-lt"/>
              </a:rPr>
              <a:t>içindeki ısı 18 C idi, ve vagonda bol hava vardı. </a:t>
            </a:r>
            <a:endParaRPr lang="tr-TR" dirty="0" smtClean="0">
              <a:latin typeface="+mj-lt"/>
            </a:endParaRPr>
          </a:p>
          <a:p>
            <a:pPr marL="109728" indent="0">
              <a:buNone/>
            </a:pPr>
            <a:r>
              <a:rPr lang="tr-TR" dirty="0" err="1" smtClean="0">
                <a:latin typeface="+mj-lt"/>
              </a:rPr>
              <a:t>Nick’in</a:t>
            </a:r>
            <a:r>
              <a:rPr lang="tr-TR" dirty="0" smtClean="0">
                <a:latin typeface="+mj-lt"/>
              </a:rPr>
              <a:t> </a:t>
            </a:r>
            <a:r>
              <a:rPr lang="tr-TR" dirty="0" err="1">
                <a:latin typeface="+mj-lt"/>
              </a:rPr>
              <a:t>korkusu,kendini</a:t>
            </a:r>
            <a:r>
              <a:rPr lang="tr-TR" dirty="0">
                <a:latin typeface="+mj-lt"/>
              </a:rPr>
              <a:t> gerçekleştiren bir kehanet oluşturmuştu.</a:t>
            </a:r>
          </a:p>
          <a:p>
            <a:pPr marL="109728" indent="0" algn="r">
              <a:buNone/>
            </a:pPr>
            <a:r>
              <a:rPr lang="tr-TR" dirty="0" smtClean="0">
                <a:latin typeface="+mj-lt"/>
              </a:rPr>
              <a:t> Doğan </a:t>
            </a:r>
            <a:r>
              <a:rPr lang="tr-TR" dirty="0" err="1" smtClean="0">
                <a:latin typeface="+mj-lt"/>
              </a:rPr>
              <a:t>Cüceloğlu</a:t>
            </a:r>
            <a:r>
              <a:rPr lang="tr-TR" dirty="0" smtClean="0">
                <a:latin typeface="+mj-lt"/>
              </a:rPr>
              <a:t>/Savaşçı</a:t>
            </a:r>
            <a:endParaRPr lang="tr-TR" dirty="0">
              <a:latin typeface="+mj-lt"/>
            </a:endParaRPr>
          </a:p>
        </p:txBody>
      </p:sp>
    </p:spTree>
    <p:extLst>
      <p:ext uri="{BB962C8B-B14F-4D97-AF65-F5344CB8AC3E}">
        <p14:creationId xmlns:p14="http://schemas.microsoft.com/office/powerpoint/2010/main" val="239397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67288"/>
            <a:ext cx="9906000" cy="720000"/>
          </a:xfrm>
        </p:spPr>
        <p:style>
          <a:lnRef idx="0">
            <a:schemeClr val="accent6"/>
          </a:lnRef>
          <a:fillRef idx="3">
            <a:schemeClr val="accent6"/>
          </a:fillRef>
          <a:effectRef idx="3">
            <a:schemeClr val="accent6"/>
          </a:effectRef>
          <a:fontRef idx="minor">
            <a:schemeClr val="lt1"/>
          </a:fontRef>
        </p:style>
        <p:txBody>
          <a:bodyPr/>
          <a:lstStyle/>
          <a:p>
            <a:r>
              <a:rPr lang="tr-TR" b="1" dirty="0" smtClean="0">
                <a:latin typeface="+mj-lt"/>
              </a:rPr>
              <a:t>Oksijenin Gücü</a:t>
            </a:r>
            <a:endParaRPr lang="tr-TR" b="1" dirty="0">
              <a:latin typeface="+mj-lt"/>
            </a:endParaRPr>
          </a:p>
        </p:txBody>
      </p:sp>
      <p:sp>
        <p:nvSpPr>
          <p:cNvPr id="3" name="İçerik Yer Tutucusu 2"/>
          <p:cNvSpPr>
            <a:spLocks noGrp="1"/>
          </p:cNvSpPr>
          <p:nvPr>
            <p:ph idx="1"/>
          </p:nvPr>
        </p:nvSpPr>
        <p:spPr>
          <a:xfrm>
            <a:off x="3513391" y="1786426"/>
            <a:ext cx="6269942" cy="5071574"/>
          </a:xfrm>
        </p:spPr>
        <p:txBody>
          <a:bodyPr>
            <a:normAutofit fontScale="77500" lnSpcReduction="20000"/>
          </a:bodyPr>
          <a:lstStyle/>
          <a:p>
            <a:r>
              <a:rPr lang="tr-TR" dirty="0" smtClean="0">
                <a:latin typeface="+mj-lt"/>
              </a:rPr>
              <a:t>Oksijen ile sınav kaygısı arasında doğrudan bir ilişki kurulması garip gelebilir ancak , birçok kişinin doğru oksijen alımı yaparak kurtulmak istedikleri olumsuz ve bezgin ruh halinden kurtulduğunu bilmeniz bu garip ilişkiyi biraz daha anlamlı hale getirecektir.</a:t>
            </a:r>
          </a:p>
          <a:p>
            <a:r>
              <a:rPr lang="tr-TR" dirty="0" smtClean="0">
                <a:latin typeface="+mj-lt"/>
              </a:rPr>
              <a:t>Ders çalıştığınız odada bir süre sonra başınızın ağrıması, uyku düzensizlikleri yaşamanız, sabahları yataktan kalkmakta zorlanmanız yada kalktıktan sonra kendinizi çok yorgun hissetmeniz gibi bir sürü sıkıntı verici durumun arkasında yeterli ve verimli oksijen almamanız yatar.</a:t>
            </a:r>
          </a:p>
          <a:p>
            <a:r>
              <a:rPr lang="tr-TR" dirty="0" smtClean="0">
                <a:latin typeface="+mj-lt"/>
              </a:rPr>
              <a:t>En çok ihtiyaç duyduğumuz şey canlılık ve enerjidir. Canlı ve enerjik olmanın formülü ise temiz bir kan dolaşımına sahip olmaktır. Bunun için  doğru nefes alma yöntemlerine ihtiyacımız vardır.</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26"/>
            <a:ext cx="3367577" cy="5071574"/>
          </a:xfrm>
          <a:prstGeom prst="rect">
            <a:avLst/>
          </a:prstGeom>
        </p:spPr>
      </p:pic>
    </p:spTree>
    <p:extLst>
      <p:ext uri="{BB962C8B-B14F-4D97-AF65-F5344CB8AC3E}">
        <p14:creationId xmlns:p14="http://schemas.microsoft.com/office/powerpoint/2010/main" val="334347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2982"/>
            <a:ext cx="9906000" cy="805441"/>
          </a:xfrm>
        </p:spPr>
        <p:style>
          <a:lnRef idx="0">
            <a:schemeClr val="dk1"/>
          </a:lnRef>
          <a:fillRef idx="3">
            <a:schemeClr val="dk1"/>
          </a:fillRef>
          <a:effectRef idx="3">
            <a:schemeClr val="dk1"/>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Doğru Nefes İle Kaygıyı Baskılama</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7467" y="1946905"/>
            <a:ext cx="7027303" cy="4666004"/>
          </a:xfrm>
        </p:spPr>
        <p:txBody>
          <a:bodyPr>
            <a:normAutofit fontScale="62500" lnSpcReduction="20000"/>
          </a:bodyPr>
          <a:lstStyle/>
          <a:p>
            <a:r>
              <a:rPr lang="tr-TR" dirty="0">
                <a:latin typeface="+mj-lt"/>
              </a:rPr>
              <a:t>Sınav anında ya da kendinizi kaygılı hissettiğiniz bir başka anda:</a:t>
            </a:r>
          </a:p>
          <a:p>
            <a:r>
              <a:rPr lang="tr-TR" dirty="0" smtClean="0">
                <a:latin typeface="+mj-lt"/>
              </a:rPr>
              <a:t>Nefes </a:t>
            </a:r>
            <a:r>
              <a:rPr lang="tr-TR" dirty="0">
                <a:latin typeface="+mj-lt"/>
              </a:rPr>
              <a:t>alma egzersizine başlamadan önce sağ avucunuzu göbeğinizin hemen altına, sol elinizi göğsünüzün üstüne (göğüs hizasına) koyun ve gözlerinizi kapatın. </a:t>
            </a:r>
          </a:p>
          <a:p>
            <a:r>
              <a:rPr lang="tr-TR" dirty="0">
                <a:latin typeface="+mj-lt"/>
              </a:rPr>
              <a:t>Nefes almadan önce ciğerinizi iyice boşaltın. (nefesi verirken ciğerler zorlanmamalı ve nefes itilmeden kendiliğinden çıkmalı.) </a:t>
            </a:r>
          </a:p>
          <a:p>
            <a:r>
              <a:rPr lang="tr-TR" dirty="0">
                <a:latin typeface="+mj-lt"/>
              </a:rPr>
              <a:t>Nefes alırken ağır ve derin nefes almalı, omuzlar kalkmalı, karın şişmeli. </a:t>
            </a:r>
          </a:p>
          <a:p>
            <a:r>
              <a:rPr lang="tr-TR" dirty="0">
                <a:latin typeface="+mj-lt"/>
              </a:rPr>
              <a:t>Nefes aldığınızda sağ eliniz hareket ediyorsa doğru nefes alıyorsunuz demektir. </a:t>
            </a:r>
          </a:p>
          <a:p>
            <a:r>
              <a:rPr lang="tr-TR" dirty="0" smtClean="0">
                <a:latin typeface="+mj-lt"/>
              </a:rPr>
              <a:t>Burnunuzdan 2 saniye sürecek şekilde derin bir nefes alın</a:t>
            </a:r>
          </a:p>
          <a:p>
            <a:r>
              <a:rPr lang="tr-TR" dirty="0" smtClean="0">
                <a:latin typeface="+mj-lt"/>
              </a:rPr>
              <a:t>Aldığınız nefesi 6 saniye boyunca ciğerlerinizin tamamını dolduracak şekilde içinizde tutun.</a:t>
            </a:r>
          </a:p>
          <a:p>
            <a:r>
              <a:rPr lang="tr-TR" dirty="0" smtClean="0">
                <a:latin typeface="+mj-lt"/>
              </a:rPr>
              <a:t>Ağzınızdan 4 saniye içerisinde kesik kesik olmak koşuluyla dışarı verin.</a:t>
            </a:r>
          </a:p>
          <a:p>
            <a:r>
              <a:rPr lang="tr-TR" dirty="0" smtClean="0">
                <a:latin typeface="+mj-lt"/>
              </a:rPr>
              <a:t>Bunu 4-5 kez </a:t>
            </a:r>
            <a:r>
              <a:rPr lang="tr-TR" dirty="0" err="1" smtClean="0">
                <a:latin typeface="+mj-lt"/>
              </a:rPr>
              <a:t>yapın.daha</a:t>
            </a:r>
            <a:r>
              <a:rPr lang="tr-TR" dirty="0" smtClean="0">
                <a:latin typeface="+mj-lt"/>
              </a:rPr>
              <a:t> fazla yapmanız baş dönmesine neden olabilir.</a:t>
            </a:r>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706" y="1852901"/>
            <a:ext cx="2579365" cy="4800000"/>
          </a:xfrm>
          <a:prstGeom prst="rect">
            <a:avLst/>
          </a:prstGeom>
        </p:spPr>
      </p:pic>
    </p:spTree>
    <p:extLst>
      <p:ext uri="{BB962C8B-B14F-4D97-AF65-F5344CB8AC3E}">
        <p14:creationId xmlns:p14="http://schemas.microsoft.com/office/powerpoint/2010/main" val="60550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680985"/>
            <a:ext cx="9906000" cy="838200"/>
          </a:xfrm>
          <a:solidFill>
            <a:schemeClr val="accent2">
              <a:lumMod val="50000"/>
            </a:schemeClr>
          </a:solidFill>
        </p:spPr>
        <p:style>
          <a:lnRef idx="0">
            <a:schemeClr val="dk1"/>
          </a:lnRef>
          <a:fillRef idx="3">
            <a:schemeClr val="dk1"/>
          </a:fillRef>
          <a:effectRef idx="3">
            <a:schemeClr val="dk1"/>
          </a:effectRef>
          <a:fontRef idx="minor">
            <a:schemeClr val="lt1"/>
          </a:fontRef>
        </p:style>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Görselleştirme Tekniği</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25955" name="Rectangle 3"/>
          <p:cNvSpPr>
            <a:spLocks noGrp="1" noChangeArrowheads="1"/>
          </p:cNvSpPr>
          <p:nvPr>
            <p:ph idx="1"/>
          </p:nvPr>
        </p:nvSpPr>
        <p:spPr>
          <a:xfrm>
            <a:off x="329422" y="1796900"/>
            <a:ext cx="8768212" cy="4897438"/>
          </a:xfrm>
        </p:spPr>
        <p:txBody>
          <a:bodyPr>
            <a:normAutofit/>
          </a:bodyPr>
          <a:lstStyle/>
          <a:p>
            <a:pPr marL="109728" indent="0">
              <a:buNone/>
            </a:pPr>
            <a:r>
              <a:rPr lang="tr-TR" dirty="0">
                <a:latin typeface="+mj-lt"/>
              </a:rPr>
              <a:t>1. Ellerinizle gözlerinize dokunmamaya dikkat ederek, avuç içinizle gözlerinizi kapatın.</a:t>
            </a:r>
          </a:p>
          <a:p>
            <a:pPr marL="109728" indent="0">
              <a:buNone/>
            </a:pPr>
            <a:r>
              <a:rPr lang="tr-TR" dirty="0">
                <a:latin typeface="+mj-lt"/>
              </a:rPr>
              <a:t>2. Öğrendiğiniz doğru nefes alma tekniklerini uygulayın ve gevşemeye çalışın.</a:t>
            </a:r>
          </a:p>
          <a:p>
            <a:pPr marL="109728" indent="0">
              <a:buNone/>
            </a:pPr>
            <a:r>
              <a:rPr lang="tr-TR" dirty="0">
                <a:latin typeface="+mj-lt"/>
              </a:rPr>
              <a:t>3. Rahatlatıcı bir sahne ya da gitmekten hoşlandığınız sakin bir yer düşünün. Seçtiğiniz yer gerçek ya da hayali olabilir.</a:t>
            </a:r>
          </a:p>
          <a:p>
            <a:pPr marL="109728" indent="0">
              <a:buNone/>
            </a:pPr>
            <a:r>
              <a:rPr lang="tr-TR" dirty="0">
                <a:latin typeface="+mj-lt"/>
              </a:rPr>
              <a:t>4. Rahatlatıcı, sakin bir yerde kendinizi hayal edin.</a:t>
            </a:r>
          </a:p>
          <a:p>
            <a:pPr marL="109728" indent="0">
              <a:buNone/>
            </a:pPr>
            <a:r>
              <a:rPr lang="tr-TR" dirty="0">
                <a:latin typeface="+mj-lt"/>
              </a:rPr>
              <a:t>5. Birkaç dakika boyunca rahatladığınızı hissedene kadar bu hayali devam ettirin.</a:t>
            </a:r>
          </a:p>
        </p:txBody>
      </p:sp>
    </p:spTree>
    <p:extLst>
      <p:ext uri="{BB962C8B-B14F-4D97-AF65-F5344CB8AC3E}">
        <p14:creationId xmlns:p14="http://schemas.microsoft.com/office/powerpoint/2010/main" val="91123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61495"/>
            <a:ext cx="9906000" cy="706964"/>
          </a:xfrm>
          <a:solidFill>
            <a:schemeClr val="accent3">
              <a:lumMod val="5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Gevşeme Yöntemi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31926" y="1580972"/>
            <a:ext cx="9230170" cy="4993564"/>
          </a:xfrm>
        </p:spPr>
        <p:txBody>
          <a:bodyPr>
            <a:normAutofit fontScale="85000" lnSpcReduction="20000"/>
          </a:bodyPr>
          <a:lstStyle/>
          <a:p>
            <a:pPr marL="109728" indent="0">
              <a:buNone/>
            </a:pPr>
            <a:r>
              <a:rPr lang="tr-TR" dirty="0">
                <a:latin typeface="+mj-lt"/>
              </a:rPr>
              <a:t> (1) Sağ yumruğunuzu sıkın, bir süre tutun ve gevşetin. El kaslarınızın eliniz sıkılıyken ve daha sonra gevşeyince, nasıl hissettiğine dikkat edin.</a:t>
            </a:r>
            <a:br>
              <a:rPr lang="tr-TR" dirty="0">
                <a:latin typeface="+mj-lt"/>
              </a:rPr>
            </a:br>
            <a:r>
              <a:rPr lang="tr-TR" dirty="0">
                <a:latin typeface="+mj-lt"/>
              </a:rPr>
              <a:t/>
            </a:r>
            <a:br>
              <a:rPr lang="tr-TR" dirty="0">
                <a:latin typeface="+mj-lt"/>
              </a:rPr>
            </a:br>
            <a:r>
              <a:rPr lang="tr-TR" dirty="0">
                <a:latin typeface="+mj-lt"/>
              </a:rPr>
              <a:t> (2) Aynı yumruğunuzu yavaş yavaş sıkın ve bir süre sonra yavaş yavaş gevşetin. Yine dikkatinizi kaslarınızdan ayırmayın yumruk sıkılırken ve gevşerken nasıl bir değişiklik olduğunu gözleyin.</a:t>
            </a:r>
            <a:br>
              <a:rPr lang="tr-TR" dirty="0">
                <a:latin typeface="+mj-lt"/>
              </a:rPr>
            </a:br>
            <a:r>
              <a:rPr lang="tr-TR" dirty="0">
                <a:latin typeface="+mj-lt"/>
              </a:rPr>
              <a:t/>
            </a:r>
            <a:br>
              <a:rPr lang="tr-TR" dirty="0">
                <a:latin typeface="+mj-lt"/>
              </a:rPr>
            </a:br>
            <a:r>
              <a:rPr lang="tr-TR" dirty="0">
                <a:latin typeface="+mj-lt"/>
              </a:rPr>
              <a:t> (3) Şimdi sol yumruğunuzu sıkın, bir süre tutun ve gevşetin.</a:t>
            </a:r>
            <a:br>
              <a:rPr lang="tr-TR" dirty="0">
                <a:latin typeface="+mj-lt"/>
              </a:rPr>
            </a:br>
            <a:r>
              <a:rPr lang="tr-TR" dirty="0">
                <a:latin typeface="+mj-lt"/>
              </a:rPr>
              <a:t/>
            </a:r>
            <a:br>
              <a:rPr lang="tr-TR" dirty="0">
                <a:latin typeface="+mj-lt"/>
              </a:rPr>
            </a:br>
            <a:r>
              <a:rPr lang="tr-TR" dirty="0">
                <a:latin typeface="+mj-lt"/>
              </a:rPr>
              <a:t> (4) Sol yumruğunuzu yavaş yavaş sıkın ve bir süre öyle tuttuktan sonra yavaş yavaş gevşetin</a:t>
            </a:r>
            <a:r>
              <a:rPr lang="tr-TR" dirty="0" smtClean="0">
                <a:latin typeface="+mj-lt"/>
              </a:rPr>
              <a:t>.</a:t>
            </a:r>
          </a:p>
          <a:p>
            <a:pPr marL="109728" indent="0">
              <a:buNone/>
            </a:pPr>
            <a:r>
              <a:rPr lang="tr-TR" dirty="0" smtClean="0">
                <a:latin typeface="+mj-lt"/>
              </a:rPr>
              <a:t>	Günde 10-20 dakika düzenli egzersiz yapmanın sınavlara hazırlanan gence sağlayacağı yararlardan birincisi kaygıyı azaltması, ikincisi öğrenmede etkinliğin artması.</a:t>
            </a:r>
          </a:p>
          <a:p>
            <a:endParaRPr lang="tr-TR" dirty="0">
              <a:latin typeface="+mj-lt"/>
            </a:endParaRPr>
          </a:p>
        </p:txBody>
      </p:sp>
    </p:spTree>
    <p:extLst>
      <p:ext uri="{BB962C8B-B14F-4D97-AF65-F5344CB8AC3E}">
        <p14:creationId xmlns:p14="http://schemas.microsoft.com/office/powerpoint/2010/main" val="43630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630252"/>
            <a:ext cx="9658350" cy="720000"/>
          </a:xfrm>
          <a:solidFill>
            <a:srgbClr val="002060"/>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Düzenli Fizik Egzersizi Yapmaya Çalışın</a:t>
            </a:r>
          </a:p>
        </p:txBody>
      </p:sp>
      <p:sp>
        <p:nvSpPr>
          <p:cNvPr id="3" name="İçerik Yer Tutucusu 2"/>
          <p:cNvSpPr>
            <a:spLocks noGrp="1"/>
          </p:cNvSpPr>
          <p:nvPr>
            <p:ph idx="1"/>
          </p:nvPr>
        </p:nvSpPr>
        <p:spPr>
          <a:xfrm>
            <a:off x="120354" y="1666430"/>
            <a:ext cx="5878794" cy="5031051"/>
          </a:xfrm>
        </p:spPr>
        <p:txBody>
          <a:bodyPr>
            <a:normAutofit fontScale="92500"/>
          </a:bodyPr>
          <a:lstStyle/>
          <a:p>
            <a:r>
              <a:rPr lang="tr-TR" dirty="0">
                <a:latin typeface="+mj-lt"/>
              </a:rPr>
              <a:t> Gerginlik sizi aşırı hareketliliğe ya da donukluğa itebilir</a:t>
            </a:r>
            <a:r>
              <a:rPr lang="tr-TR" dirty="0" smtClean="0">
                <a:latin typeface="+mj-lt"/>
              </a:rPr>
              <a:t>.</a:t>
            </a:r>
          </a:p>
          <a:p>
            <a:r>
              <a:rPr lang="tr-TR" dirty="0" smtClean="0">
                <a:latin typeface="+mj-lt"/>
              </a:rPr>
              <a:t>Ders </a:t>
            </a:r>
            <a:r>
              <a:rPr lang="tr-TR" dirty="0">
                <a:latin typeface="+mj-lt"/>
              </a:rPr>
              <a:t>çalışma yanında fiziksel aktivitelere zaman ayırmakta yarar vardır</a:t>
            </a:r>
            <a:r>
              <a:rPr lang="tr-TR" dirty="0" smtClean="0">
                <a:latin typeface="+mj-lt"/>
              </a:rPr>
              <a:t>.</a:t>
            </a:r>
          </a:p>
          <a:p>
            <a:r>
              <a:rPr lang="tr-TR" dirty="0" smtClean="0">
                <a:latin typeface="+mj-lt"/>
              </a:rPr>
              <a:t>Düzenli </a:t>
            </a:r>
            <a:r>
              <a:rPr lang="tr-TR" dirty="0">
                <a:latin typeface="+mj-lt"/>
              </a:rPr>
              <a:t>fizik egzersizinin yararları arasında kas </a:t>
            </a:r>
            <a:r>
              <a:rPr lang="tr-TR" dirty="0" err="1">
                <a:latin typeface="+mj-lt"/>
              </a:rPr>
              <a:t>gevşemesi,zihinsel</a:t>
            </a:r>
            <a:r>
              <a:rPr lang="tr-TR" dirty="0">
                <a:latin typeface="+mj-lt"/>
              </a:rPr>
              <a:t> </a:t>
            </a:r>
            <a:r>
              <a:rPr lang="tr-TR" dirty="0" err="1">
                <a:latin typeface="+mj-lt"/>
              </a:rPr>
              <a:t>gevşeme,yapılan</a:t>
            </a:r>
            <a:r>
              <a:rPr lang="tr-TR" dirty="0">
                <a:latin typeface="+mj-lt"/>
              </a:rPr>
              <a:t> işte etkinliğin </a:t>
            </a:r>
            <a:r>
              <a:rPr lang="tr-TR" dirty="0" err="1">
                <a:latin typeface="+mj-lt"/>
              </a:rPr>
              <a:t>artması,enerjide</a:t>
            </a:r>
            <a:r>
              <a:rPr lang="tr-TR" dirty="0">
                <a:latin typeface="+mj-lt"/>
              </a:rPr>
              <a:t> </a:t>
            </a:r>
            <a:r>
              <a:rPr lang="tr-TR" dirty="0" err="1">
                <a:latin typeface="+mj-lt"/>
              </a:rPr>
              <a:t>artış,endişelerde</a:t>
            </a:r>
            <a:r>
              <a:rPr lang="tr-TR" dirty="0">
                <a:latin typeface="+mj-lt"/>
              </a:rPr>
              <a:t> </a:t>
            </a:r>
            <a:r>
              <a:rPr lang="tr-TR" dirty="0" err="1">
                <a:latin typeface="+mj-lt"/>
              </a:rPr>
              <a:t>azalma,daha</a:t>
            </a:r>
            <a:r>
              <a:rPr lang="tr-TR" dirty="0">
                <a:latin typeface="+mj-lt"/>
              </a:rPr>
              <a:t> sağlıklı </a:t>
            </a:r>
            <a:r>
              <a:rPr lang="tr-TR" dirty="0" err="1">
                <a:latin typeface="+mj-lt"/>
              </a:rPr>
              <a:t>olma,duygusal</a:t>
            </a:r>
            <a:r>
              <a:rPr lang="tr-TR" dirty="0">
                <a:latin typeface="+mj-lt"/>
              </a:rPr>
              <a:t> rahatlık ve kendine güvende artışı sayabiliriz.</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752" y="1615155"/>
            <a:ext cx="3700862" cy="5007836"/>
          </a:xfrm>
          <a:prstGeom prst="rect">
            <a:avLst/>
          </a:prstGeom>
        </p:spPr>
      </p:pic>
    </p:spTree>
    <p:extLst>
      <p:ext uri="{BB962C8B-B14F-4D97-AF65-F5344CB8AC3E}">
        <p14:creationId xmlns:p14="http://schemas.microsoft.com/office/powerpoint/2010/main" val="105910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69850"/>
            <a:ext cx="6379536" cy="7108154"/>
          </a:xfrm>
        </p:spPr>
        <p:txBody>
          <a:bodyPr>
            <a:noAutofit/>
          </a:bodyPr>
          <a:lstStyle/>
          <a:p>
            <a:pPr>
              <a:lnSpc>
                <a:spcPct val="150000"/>
              </a:lnSpc>
              <a:buNone/>
            </a:pPr>
            <a:r>
              <a:rPr lang="tr-TR" sz="2400" b="1" i="1" dirty="0" smtClean="0">
                <a:solidFill>
                  <a:schemeClr val="tx1"/>
                </a:solidFill>
                <a:latin typeface="+mj-lt"/>
              </a:rPr>
              <a:t>Kaygı:</a:t>
            </a:r>
            <a:r>
              <a:rPr lang="tr-TR" sz="2400" dirty="0" smtClean="0">
                <a:solidFill>
                  <a:schemeClr val="tx1"/>
                </a:solidFill>
                <a:latin typeface="+mj-lt"/>
              </a:rPr>
              <a:t> kişi fiziksel ya da duygusal baskı altındayken ortaya çıkan bir tepkidir. </a:t>
            </a:r>
          </a:p>
          <a:p>
            <a:pPr>
              <a:lnSpc>
                <a:spcPct val="150000"/>
              </a:lnSpc>
            </a:pPr>
            <a:r>
              <a:rPr lang="tr-TR" sz="2400" dirty="0" smtClean="0">
                <a:latin typeface="+mj-lt"/>
              </a:rPr>
              <a:t>Kaygı, üzüntü, sıkıntı, korku, başarısızlık duygusu, acizlik, sonucu bilememe ve yargılanma gibi bir ya da birçok heyecanı içerebilir. </a:t>
            </a:r>
          </a:p>
          <a:p>
            <a:pPr>
              <a:lnSpc>
                <a:spcPct val="150000"/>
              </a:lnSpc>
            </a:pPr>
            <a:r>
              <a:rPr lang="tr-TR" sz="2400" dirty="0" smtClean="0">
                <a:latin typeface="+mj-lt"/>
              </a:rPr>
              <a:t>Aşırı korku ve kaygı anında beyin bazı hormonlar salgılar. Bu hormonlar düşünmenin bloke olmasına yol açar. Beyinde öğrenmek için gerekli olan protein zincirlerinin kurulması engellenir.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36" y="654345"/>
            <a:ext cx="3526110" cy="22696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536" y="4490630"/>
            <a:ext cx="3526464" cy="236737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536" y="2923953"/>
            <a:ext cx="3526464" cy="16358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a:solidFill>
            <a:schemeClr val="tx1">
              <a:lumMod val="95000"/>
              <a:lumOff val="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Beslenmenize Dikkat Edin</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1275"/>
          <a:stretch/>
        </p:blipFill>
        <p:spPr>
          <a:xfrm>
            <a:off x="7383919" y="1322225"/>
            <a:ext cx="2522081" cy="275412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248" y="4076346"/>
            <a:ext cx="4082752" cy="282652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19" y="5353493"/>
            <a:ext cx="3561907" cy="1504507"/>
          </a:xfrm>
          <a:prstGeom prst="ellipse">
            <a:avLst/>
          </a:prstGeom>
          <a:ln>
            <a:noFill/>
          </a:ln>
          <a:effectLst>
            <a:softEdge rad="112500"/>
          </a:effectLst>
        </p:spPr>
      </p:pic>
      <p:sp>
        <p:nvSpPr>
          <p:cNvPr id="3" name="İçerik Yer Tutucusu 2"/>
          <p:cNvSpPr>
            <a:spLocks noGrp="1"/>
          </p:cNvSpPr>
          <p:nvPr>
            <p:ph idx="1"/>
          </p:nvPr>
        </p:nvSpPr>
        <p:spPr>
          <a:xfrm>
            <a:off x="-74431" y="1301826"/>
            <a:ext cx="6276886" cy="4276714"/>
          </a:xfrm>
        </p:spPr>
        <p:txBody>
          <a:bodyPr>
            <a:normAutofit fontScale="85000" lnSpcReduction="10000"/>
          </a:bodyPr>
          <a:lstStyle/>
          <a:p>
            <a:pPr>
              <a:lnSpc>
                <a:spcPct val="150000"/>
              </a:lnSpc>
            </a:pPr>
            <a:r>
              <a:rPr lang="tr-TR" dirty="0">
                <a:latin typeface="+mj-lt"/>
              </a:rPr>
              <a:t>Beslenme düzeni önemlidir</a:t>
            </a:r>
            <a:r>
              <a:rPr lang="tr-TR" dirty="0" smtClean="0">
                <a:latin typeface="+mj-lt"/>
              </a:rPr>
              <a:t>. </a:t>
            </a:r>
          </a:p>
          <a:p>
            <a:pPr>
              <a:lnSpc>
                <a:spcPct val="150000"/>
              </a:lnSpc>
            </a:pPr>
            <a:r>
              <a:rPr lang="tr-TR" dirty="0" smtClean="0">
                <a:latin typeface="+mj-lt"/>
              </a:rPr>
              <a:t>Şeker, </a:t>
            </a:r>
            <a:r>
              <a:rPr lang="tr-TR" dirty="0" err="1" smtClean="0">
                <a:latin typeface="+mj-lt"/>
              </a:rPr>
              <a:t>sigara,alkol</a:t>
            </a:r>
            <a:r>
              <a:rPr lang="tr-TR" dirty="0" smtClean="0">
                <a:latin typeface="+mj-lt"/>
              </a:rPr>
              <a:t> </a:t>
            </a:r>
            <a:r>
              <a:rPr lang="tr-TR" dirty="0">
                <a:latin typeface="+mj-lt"/>
              </a:rPr>
              <a:t>ve kahve kullanımı kaygıyı artıracağından bu yiyecek ve içeceklerin tüketimini azaltmaya özen gösterin</a:t>
            </a:r>
            <a:r>
              <a:rPr lang="tr-TR" dirty="0" smtClean="0">
                <a:latin typeface="+mj-lt"/>
              </a:rPr>
              <a:t>.</a:t>
            </a:r>
          </a:p>
          <a:p>
            <a:pPr>
              <a:lnSpc>
                <a:spcPct val="150000"/>
              </a:lnSpc>
            </a:pPr>
            <a:r>
              <a:rPr lang="tr-TR" dirty="0" smtClean="0">
                <a:latin typeface="+mj-lt"/>
              </a:rPr>
              <a:t>Protein, </a:t>
            </a:r>
            <a:r>
              <a:rPr lang="tr-TR" dirty="0" err="1" smtClean="0">
                <a:latin typeface="+mj-lt"/>
              </a:rPr>
              <a:t>su,sebze</a:t>
            </a:r>
            <a:r>
              <a:rPr lang="tr-TR" dirty="0" smtClean="0">
                <a:latin typeface="+mj-lt"/>
              </a:rPr>
              <a:t> </a:t>
            </a:r>
            <a:r>
              <a:rPr lang="tr-TR" dirty="0">
                <a:latin typeface="+mj-lt"/>
              </a:rPr>
              <a:t>ve vitaminler kaygıyı dengeleyen yiyeceklerdir</a:t>
            </a:r>
            <a:r>
              <a:rPr lang="tr-TR" dirty="0" smtClean="0">
                <a:latin typeface="+mj-lt"/>
              </a:rPr>
              <a:t>. Bu </a:t>
            </a:r>
            <a:r>
              <a:rPr lang="tr-TR" dirty="0">
                <a:latin typeface="+mj-lt"/>
              </a:rPr>
              <a:t>yiyeceklerin tüketimini artırın.</a:t>
            </a:r>
          </a:p>
          <a:p>
            <a:pPr>
              <a:lnSpc>
                <a:spcPct val="150000"/>
              </a:lnSpc>
            </a:pPr>
            <a:endParaRPr lang="tr-TR" dirty="0">
              <a:latin typeface="+mj-lt"/>
            </a:endParaRPr>
          </a:p>
        </p:txBody>
      </p:sp>
    </p:spTree>
    <p:extLst>
      <p:ext uri="{BB962C8B-B14F-4D97-AF65-F5344CB8AC3E}">
        <p14:creationId xmlns:p14="http://schemas.microsoft.com/office/powerpoint/2010/main" val="303410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3520"/>
            <a:ext cx="9906000" cy="720000"/>
          </a:xfrm>
          <a:solidFill>
            <a:schemeClr val="accent1">
              <a:lumMod val="7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Bedeninize Önem Verin</a:t>
            </a:r>
          </a:p>
        </p:txBody>
      </p:sp>
      <p:sp>
        <p:nvSpPr>
          <p:cNvPr id="3" name="İçerik Yer Tutucusu 2"/>
          <p:cNvSpPr>
            <a:spLocks noGrp="1"/>
          </p:cNvSpPr>
          <p:nvPr>
            <p:ph idx="1"/>
          </p:nvPr>
        </p:nvSpPr>
        <p:spPr>
          <a:xfrm>
            <a:off x="203675" y="1394846"/>
            <a:ext cx="9426901" cy="3615305"/>
          </a:xfrm>
        </p:spPr>
        <p:txBody>
          <a:bodyPr>
            <a:normAutofit fontScale="77500" lnSpcReduction="20000"/>
          </a:bodyPr>
          <a:lstStyle/>
          <a:p>
            <a:pPr marL="109728" indent="0">
              <a:buNone/>
            </a:pPr>
            <a:r>
              <a:rPr lang="tr-TR" dirty="0">
                <a:latin typeface="+mj-lt"/>
              </a:rPr>
              <a:t>Uzun çalışma saatleri ve artan zaman baskısı sonucunda bazılarınız şartları daha fazla zorlayarak çalışma sürelerini artırmak için </a:t>
            </a:r>
            <a:r>
              <a:rPr lang="tr-TR" dirty="0" err="1">
                <a:latin typeface="+mj-lt"/>
              </a:rPr>
              <a:t>kahve,çay</a:t>
            </a:r>
            <a:r>
              <a:rPr lang="tr-TR" dirty="0">
                <a:latin typeface="+mj-lt"/>
              </a:rPr>
              <a:t> gibi uyarıcı maddeleri kullanmaktadırlar</a:t>
            </a:r>
            <a:r>
              <a:rPr lang="tr-TR" dirty="0" smtClean="0">
                <a:latin typeface="+mj-lt"/>
              </a:rPr>
              <a:t>.</a:t>
            </a:r>
          </a:p>
          <a:p>
            <a:pPr marL="109728" indent="0">
              <a:buNone/>
            </a:pPr>
            <a:endParaRPr lang="tr-TR" dirty="0" smtClean="0">
              <a:latin typeface="+mj-lt"/>
            </a:endParaRPr>
          </a:p>
          <a:p>
            <a:pPr marL="109728" indent="0">
              <a:buNone/>
            </a:pPr>
            <a:r>
              <a:rPr lang="tr-TR" dirty="0" smtClean="0">
                <a:latin typeface="+mj-lt"/>
              </a:rPr>
              <a:t>Bu </a:t>
            </a:r>
            <a:r>
              <a:rPr lang="tr-TR" dirty="0">
                <a:latin typeface="+mj-lt"/>
              </a:rPr>
              <a:t>tür uyarıcıların ilk baştan çalışma süresini artırdığı </a:t>
            </a:r>
            <a:r>
              <a:rPr lang="tr-TR" dirty="0" err="1">
                <a:latin typeface="+mj-lt"/>
              </a:rPr>
              <a:t>görülebilir.Ancak</a:t>
            </a:r>
            <a:r>
              <a:rPr lang="tr-TR" dirty="0">
                <a:latin typeface="+mj-lt"/>
              </a:rPr>
              <a:t> zaten sınav kaygısı sebebiyle üst düzeyde uyarılmış olan sinir sisteminiziz bir de bu tip uyarıcılarla uyarılması doğru değildir</a:t>
            </a:r>
            <a:r>
              <a:rPr lang="tr-TR" dirty="0" smtClean="0">
                <a:latin typeface="+mj-lt"/>
              </a:rPr>
              <a:t>.</a:t>
            </a:r>
          </a:p>
          <a:p>
            <a:pPr marL="109728" indent="0">
              <a:buNone/>
            </a:pPr>
            <a:endParaRPr lang="tr-TR" dirty="0" smtClean="0">
              <a:latin typeface="+mj-lt"/>
            </a:endParaRPr>
          </a:p>
          <a:p>
            <a:pPr marL="109728" indent="0">
              <a:buNone/>
            </a:pPr>
            <a:r>
              <a:rPr lang="tr-TR" dirty="0" err="1" smtClean="0">
                <a:latin typeface="+mj-lt"/>
              </a:rPr>
              <a:t>Çay,kahve</a:t>
            </a:r>
            <a:r>
              <a:rPr lang="tr-TR" dirty="0" smtClean="0">
                <a:latin typeface="+mj-lt"/>
              </a:rPr>
              <a:t> </a:t>
            </a:r>
            <a:r>
              <a:rPr lang="tr-TR" dirty="0">
                <a:latin typeface="+mj-lt"/>
              </a:rPr>
              <a:t>gibi içecekler ellerde </a:t>
            </a:r>
            <a:r>
              <a:rPr lang="tr-TR" dirty="0" err="1">
                <a:latin typeface="+mj-lt"/>
              </a:rPr>
              <a:t>titreme,dikkat</a:t>
            </a:r>
            <a:r>
              <a:rPr lang="tr-TR" dirty="0">
                <a:latin typeface="+mj-lt"/>
              </a:rPr>
              <a:t> ve konsantrasyon </a:t>
            </a:r>
            <a:r>
              <a:rPr lang="tr-TR" dirty="0" err="1">
                <a:latin typeface="+mj-lt"/>
              </a:rPr>
              <a:t>güçlüğü,huzursuzluk</a:t>
            </a:r>
            <a:r>
              <a:rPr lang="tr-TR" dirty="0">
                <a:latin typeface="+mj-lt"/>
              </a:rPr>
              <a:t> gibi istenmeyen durumlara neden olabilir</a:t>
            </a:r>
            <a:r>
              <a:rPr lang="tr-TR" dirty="0" smtClean="0">
                <a:latin typeface="+mj-lt"/>
              </a:rPr>
              <a:t>.</a:t>
            </a:r>
          </a:p>
          <a:p>
            <a:pPr marL="109728" indent="0">
              <a:buNone/>
            </a:pPr>
            <a:r>
              <a:rPr lang="tr-TR" dirty="0" smtClean="0">
                <a:latin typeface="+mj-lt"/>
              </a:rPr>
              <a:t>Mümkün </a:t>
            </a:r>
            <a:r>
              <a:rPr lang="tr-TR" dirty="0">
                <a:latin typeface="+mj-lt"/>
              </a:rPr>
              <a:t>olduğunca bu içecekleri kullanmamaya özen </a:t>
            </a:r>
            <a:r>
              <a:rPr lang="tr-TR" dirty="0" err="1">
                <a:latin typeface="+mj-lt"/>
              </a:rPr>
              <a:t>gösteriniz.Daha</a:t>
            </a:r>
            <a:r>
              <a:rPr lang="tr-TR" dirty="0">
                <a:latin typeface="+mj-lt"/>
              </a:rPr>
              <a:t> doğal olan meyve </a:t>
            </a:r>
            <a:r>
              <a:rPr lang="tr-TR" dirty="0" err="1">
                <a:latin typeface="+mj-lt"/>
              </a:rPr>
              <a:t>suları,bitki</a:t>
            </a:r>
            <a:r>
              <a:rPr lang="tr-TR" dirty="0">
                <a:latin typeface="+mj-lt"/>
              </a:rPr>
              <a:t> çaylarını tercih ediniz.</a:t>
            </a:r>
          </a:p>
          <a:p>
            <a:endParaRPr lang="tr-TR" dirty="0">
              <a:latin typeface="+mj-lt"/>
            </a:endParaRPr>
          </a:p>
        </p:txBody>
      </p:sp>
      <p:pic>
        <p:nvPicPr>
          <p:cNvPr id="4" name="Picture 4" descr="imagesççççççç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7776"/>
            <a:ext cx="205859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XL29BFCA9EC0BZCAT5KO5NCAJ2ZFUVCAD8WUCVCAOA6NR8CAVS27AGCA3WPI0YCA2R83OHCAWXI5P0CAGWUC4KCAQ041CKCAH8H73LCAICVXMHCAQ1MWSQCAB69E3PCAWENC13CAYKOSNFCA2W9Q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75" y="5015243"/>
            <a:ext cx="212824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BVT4WCA2XKHSXCAYYJTQSCA9C3LKQCAX8XQWUCA8J4SIVCAWCYQCFCAL3RBT9CA2J5NK3CAQGDVVPCA6GXINQCAMAPLWWCAP3FW6GCAUA54EWCANIRA4WCAZRX8D3CACGOP01CAVS4543CAPK5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109" y="5127478"/>
            <a:ext cx="2105604"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VEMLLCAWTOFP8CAGTV8UVCAYLSV1VCAJNDVGECARHK31JCAC8RDO3CAU6S40XCAU0KQQ3CAUMDAXTCAVWF9J8CAUAI5EFCAVENHCQCAT6BMWDCADP07BZCANC8A5ACA67TYBUCA5A5OPJCA0X0UV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712" y="5127478"/>
            <a:ext cx="1919288"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96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96463"/>
            <a:ext cx="9906000" cy="720000"/>
          </a:xfrm>
          <a:ln>
            <a:noFill/>
          </a:ln>
        </p:spPr>
        <p:style>
          <a:lnRef idx="0">
            <a:schemeClr val="accent4"/>
          </a:lnRef>
          <a:fillRef idx="3">
            <a:schemeClr val="accent4"/>
          </a:fillRef>
          <a:effectRef idx="3">
            <a:schemeClr val="accent4"/>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Uykunuza Özen Gösterin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 y="1335812"/>
            <a:ext cx="9913685" cy="3830032"/>
          </a:xfrm>
        </p:spPr>
        <p:txBody>
          <a:bodyPr>
            <a:normAutofit lnSpcReduction="10000"/>
          </a:bodyPr>
          <a:lstStyle/>
          <a:p>
            <a:r>
              <a:rPr lang="tr-TR" sz="2400" dirty="0">
                <a:latin typeface="+mj-lt"/>
              </a:rPr>
              <a:t>Uyku bir ritim meselesidir</a:t>
            </a:r>
            <a:r>
              <a:rPr lang="tr-TR" sz="2400" dirty="0" smtClean="0">
                <a:latin typeface="+mj-lt"/>
              </a:rPr>
              <a:t>. Dolayısıyla </a:t>
            </a:r>
            <a:r>
              <a:rPr lang="tr-TR" sz="2400" dirty="0">
                <a:latin typeface="+mj-lt"/>
              </a:rPr>
              <a:t>belli periyotlarda devam eder</a:t>
            </a:r>
            <a:r>
              <a:rPr lang="tr-TR" sz="2400" dirty="0" smtClean="0">
                <a:latin typeface="+mj-lt"/>
              </a:rPr>
              <a:t>. </a:t>
            </a:r>
          </a:p>
          <a:p>
            <a:r>
              <a:rPr lang="tr-TR" sz="2400" dirty="0" smtClean="0">
                <a:latin typeface="+mj-lt"/>
              </a:rPr>
              <a:t>Normal </a:t>
            </a:r>
            <a:r>
              <a:rPr lang="tr-TR" sz="2400" dirty="0">
                <a:latin typeface="+mj-lt"/>
              </a:rPr>
              <a:t>uyku süresi ortalama 6-7 saat arasındadır</a:t>
            </a:r>
            <a:r>
              <a:rPr lang="tr-TR" sz="2400" dirty="0" smtClean="0">
                <a:latin typeface="+mj-lt"/>
              </a:rPr>
              <a:t>.</a:t>
            </a:r>
          </a:p>
          <a:p>
            <a:r>
              <a:rPr lang="tr-TR" sz="2400" dirty="0" smtClean="0">
                <a:latin typeface="+mj-lt"/>
              </a:rPr>
              <a:t>Gecelik </a:t>
            </a:r>
            <a:r>
              <a:rPr lang="tr-TR" sz="2400" dirty="0">
                <a:latin typeface="+mj-lt"/>
              </a:rPr>
              <a:t>3-5 saatlik kısa uykunun da zihinsel becerilerde bir azalmaya yol açmadığını bu sürenin yeterli olduğu söylenebilir</a:t>
            </a:r>
            <a:r>
              <a:rPr lang="tr-TR" sz="2400" dirty="0" smtClean="0">
                <a:latin typeface="+mj-lt"/>
              </a:rPr>
              <a:t>.</a:t>
            </a:r>
          </a:p>
          <a:p>
            <a:r>
              <a:rPr lang="tr-TR" sz="2400" dirty="0" smtClean="0">
                <a:latin typeface="+mj-lt"/>
              </a:rPr>
              <a:t>Ancak </a:t>
            </a:r>
            <a:r>
              <a:rPr lang="tr-TR" sz="2400" dirty="0">
                <a:latin typeface="+mj-lt"/>
              </a:rPr>
              <a:t>bu kısa uykuların sürekli biçimde böyle devam etmesi öğrenme</a:t>
            </a:r>
            <a:r>
              <a:rPr lang="tr-TR" sz="2400" dirty="0" smtClean="0">
                <a:latin typeface="+mj-lt"/>
              </a:rPr>
              <a:t>, mantık </a:t>
            </a:r>
            <a:r>
              <a:rPr lang="tr-TR" sz="2400" dirty="0">
                <a:latin typeface="+mj-lt"/>
              </a:rPr>
              <a:t>yürütme</a:t>
            </a:r>
            <a:r>
              <a:rPr lang="tr-TR" sz="2400" dirty="0" smtClean="0">
                <a:latin typeface="+mj-lt"/>
              </a:rPr>
              <a:t>, dikkat </a:t>
            </a:r>
            <a:r>
              <a:rPr lang="tr-TR" sz="2400" dirty="0">
                <a:latin typeface="+mj-lt"/>
              </a:rPr>
              <a:t>ve konsantrasyon üzerinde olumsuz etkilere yol açtığı bilinmektedir</a:t>
            </a:r>
            <a:r>
              <a:rPr lang="tr-TR" sz="2400" dirty="0" smtClean="0">
                <a:latin typeface="+mj-lt"/>
              </a:rPr>
              <a:t>. Burada </a:t>
            </a:r>
            <a:r>
              <a:rPr lang="tr-TR" sz="2400" dirty="0">
                <a:latin typeface="+mj-lt"/>
              </a:rPr>
              <a:t>dikkat edilmesi gereken tek şey</a:t>
            </a:r>
            <a:r>
              <a:rPr lang="tr-TR" sz="2400" dirty="0" smtClean="0">
                <a:latin typeface="+mj-lt"/>
              </a:rPr>
              <a:t>, sınav </a:t>
            </a:r>
            <a:r>
              <a:rPr lang="tr-TR" sz="2400" dirty="0">
                <a:latin typeface="+mj-lt"/>
              </a:rPr>
              <a:t>öncesi geceyi uykusuz geçirmemeye özen göstermektir.</a:t>
            </a:r>
          </a:p>
          <a:p>
            <a:endParaRPr lang="tr-TR" sz="2400" dirty="0">
              <a:latin typeface="+mj-lt"/>
            </a:endParaRPr>
          </a:p>
        </p:txBody>
      </p:sp>
      <p:pic>
        <p:nvPicPr>
          <p:cNvPr id="4" name="Picture 4" descr="imagesöööö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529" y="5165844"/>
            <a:ext cx="201215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siiiii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4926"/>
            <a:ext cx="1733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G9QWUCAI21PJZCAHQ3JBPCAZ6BTJFCA2CCF5GCA1UUKP3CAHP6QXMCAZ0AECHCA7RRYJ2CAA0VCHYCAY3VQVMCA60EO31CAH9BWPACA39WKU3CARRWD30CAHIXQ2ICAN3M6VTCACFBO0DCA8X4U0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71" y="5105400"/>
            <a:ext cx="1857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08DBRCAQD1Q1YCAN8GPO1CALNCL3VCAXDSCIOCAG6IRQGCANQZ8X1CAQRI5WPCAJZL1PXCAMBY6RZCATMZRMGCAL0PG16CAMOSEQPCA44EDBDCAFXNE2BCA69ITT2CA1ZCXDFCAXJEP80CA7AF5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39" y="5114925"/>
            <a:ext cx="19270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62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80800"/>
            <a:ext cx="9888280" cy="720000"/>
          </a:xfrm>
          <a:solidFill>
            <a:srgbClr val="FF0066"/>
          </a:solidFill>
          <a:ln>
            <a:noFill/>
          </a:ln>
        </p:spPr>
        <p:style>
          <a:lnRef idx="1">
            <a:schemeClr val="accent2"/>
          </a:lnRef>
          <a:fillRef idx="3">
            <a:schemeClr val="accent2"/>
          </a:fillRef>
          <a:effectRef idx="2">
            <a:schemeClr val="accent2"/>
          </a:effectRef>
          <a:fontRef idx="minor">
            <a:schemeClr val="lt1"/>
          </a:fontRef>
        </p:style>
        <p:txBody>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 </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85061" y="1435395"/>
            <a:ext cx="9728790" cy="5305647"/>
          </a:xfrm>
        </p:spPr>
        <p:txBody>
          <a:bodyPr>
            <a:normAutofit fontScale="77500" lnSpcReduction="20000"/>
          </a:bodyPr>
          <a:lstStyle/>
          <a:p>
            <a:pPr marL="109728" indent="0">
              <a:buNone/>
            </a:pPr>
            <a:r>
              <a:rPr lang="tr-TR" dirty="0" smtClean="0">
                <a:latin typeface="+mj-lt"/>
              </a:rPr>
              <a:t>1. Bir plan dahilinde planlı programlı ders çalışıp zamanı etkili kullanacağız.</a:t>
            </a:r>
          </a:p>
          <a:p>
            <a:pPr marL="109728" indent="0">
              <a:buNone/>
            </a:pPr>
            <a:r>
              <a:rPr lang="tr-TR" dirty="0" smtClean="0">
                <a:latin typeface="+mj-lt"/>
              </a:rPr>
              <a:t>2. Görev ve sorumluluklarımızı ertelemeyip önceliklerimizi sıraya koyacağız.</a:t>
            </a:r>
          </a:p>
          <a:p>
            <a:pPr marL="109728" indent="0">
              <a:buNone/>
            </a:pPr>
            <a:r>
              <a:rPr lang="tr-TR" dirty="0" smtClean="0">
                <a:latin typeface="+mj-lt"/>
              </a:rPr>
              <a:t>3. Olumsuz düşüncelerimize «DUR!» diyeceğiz. OLUMLU düşüncelerimizi arttıracağız.</a:t>
            </a:r>
          </a:p>
          <a:p>
            <a:pPr marL="109728" indent="0">
              <a:buNone/>
            </a:pPr>
            <a:r>
              <a:rPr lang="tr-TR" dirty="0" smtClean="0">
                <a:latin typeface="+mj-lt"/>
              </a:rPr>
              <a:t>4. Ailemizin bizden beklentilerini doğal karşılayacağız fakat bizde yoğun kaygı uyandırmasına izin vermeyeceğiz.</a:t>
            </a:r>
          </a:p>
          <a:p>
            <a:pPr marL="109728" indent="0">
              <a:buNone/>
            </a:pPr>
            <a:r>
              <a:rPr lang="tr-TR" dirty="0" smtClean="0">
                <a:latin typeface="+mj-lt"/>
              </a:rPr>
              <a:t>5. Sınav bizim kişiliğimizi değil bilgi düzeyimizi belirleyeceğinden değerlendirilme korkusuna kapılmayacağız.</a:t>
            </a:r>
          </a:p>
          <a:p>
            <a:pPr marL="109728" indent="0">
              <a:buNone/>
            </a:pPr>
            <a:r>
              <a:rPr lang="tr-TR" dirty="0" smtClean="0">
                <a:latin typeface="+mj-lt"/>
              </a:rPr>
              <a:t>6. Kendi </a:t>
            </a:r>
            <a:r>
              <a:rPr lang="tr-TR" b="1" dirty="0" smtClean="0">
                <a:latin typeface="+mj-lt"/>
              </a:rPr>
              <a:t>hedefimize odaklanarak </a:t>
            </a:r>
            <a:r>
              <a:rPr lang="tr-TR" dirty="0" smtClean="0">
                <a:latin typeface="+mj-lt"/>
              </a:rPr>
              <a:t>rekabetçi ortamlardaki karşılaştırmalara kulak asmayacağız. kaygımızdan güç alacağız.</a:t>
            </a:r>
          </a:p>
          <a:p>
            <a:pPr marL="109728" indent="0">
              <a:buNone/>
            </a:pPr>
            <a:r>
              <a:rPr lang="tr-TR" dirty="0" smtClean="0">
                <a:latin typeface="+mj-lt"/>
              </a:rPr>
              <a:t>7.Uykumuza beslenmemize ve  bedenimize  özen göstereceğiz.</a:t>
            </a:r>
          </a:p>
          <a:p>
            <a:pPr marL="109728" indent="0">
              <a:buNone/>
            </a:pPr>
            <a:r>
              <a:rPr lang="tr-TR" dirty="0" smtClean="0">
                <a:latin typeface="+mj-lt"/>
              </a:rPr>
              <a:t>8.Düzenli fiziksel egzersizler yapacağız ve bedenimize önem vereceğiz.</a:t>
            </a:r>
          </a:p>
          <a:p>
            <a:pPr marL="109728" indent="0">
              <a:buNone/>
            </a:pPr>
            <a:r>
              <a:rPr lang="tr-TR" dirty="0" smtClean="0">
                <a:latin typeface="+mj-lt"/>
              </a:rPr>
              <a:t>9.gevşeme görselleştirme ve nefes egzersizleri ile kaygımızı baskılayacağız.</a:t>
            </a:r>
          </a:p>
          <a:p>
            <a:endParaRPr lang="tr-TR" dirty="0">
              <a:latin typeface="+mj-lt"/>
            </a:endParaRPr>
          </a:p>
        </p:txBody>
      </p:sp>
    </p:spTree>
    <p:extLst>
      <p:ext uri="{BB962C8B-B14F-4D97-AF65-F5344CB8AC3E}">
        <p14:creationId xmlns:p14="http://schemas.microsoft.com/office/powerpoint/2010/main" val="42946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Öncesinde Dikkat Etmeniz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0" y="1584251"/>
            <a:ext cx="9707526" cy="5124893"/>
          </a:xfrm>
        </p:spPr>
        <p:txBody>
          <a:bodyPr>
            <a:normAutofit fontScale="92500" lnSpcReduction="10000"/>
          </a:bodyPr>
          <a:lstStyle/>
          <a:p>
            <a:pPr>
              <a:spcBef>
                <a:spcPts val="0"/>
              </a:spcBef>
            </a:pPr>
            <a:r>
              <a:rPr lang="tr-TR" dirty="0">
                <a:latin typeface="+mj-lt"/>
              </a:rPr>
              <a:t>Son bir hafta uyku düzeninize dikkat edin. Erken yatmaya özen gösterin.</a:t>
            </a:r>
          </a:p>
          <a:p>
            <a:pPr>
              <a:spcBef>
                <a:spcPts val="0"/>
              </a:spcBef>
            </a:pPr>
            <a:r>
              <a:rPr lang="tr-TR" dirty="0">
                <a:latin typeface="+mj-lt"/>
              </a:rPr>
              <a:t>Sınavla ilgili belgeleriniz tamam mı? Eksikleriniz var mı? Eksikleriniz varsa, ilgili kurumlardan bu eksikleri mutlaka giderin.</a:t>
            </a:r>
          </a:p>
          <a:p>
            <a:pPr>
              <a:spcBef>
                <a:spcPts val="0"/>
              </a:spcBef>
            </a:pPr>
            <a:r>
              <a:rPr lang="tr-TR" dirty="0">
                <a:latin typeface="+mj-lt"/>
              </a:rPr>
              <a:t>Sınava gireceğiniz okulu mutlaka önceden görün.</a:t>
            </a:r>
          </a:p>
          <a:p>
            <a:pPr>
              <a:spcBef>
                <a:spcPts val="0"/>
              </a:spcBef>
            </a:pPr>
            <a:r>
              <a:rPr lang="tr-TR" dirty="0">
                <a:latin typeface="+mj-lt"/>
              </a:rPr>
              <a:t>Sınav yerine ne çok erken ne de çok geç gidin. 1 saat önce sınav yerinde olmanız önerilir.</a:t>
            </a:r>
          </a:p>
          <a:p>
            <a:pPr>
              <a:spcBef>
                <a:spcPts val="0"/>
              </a:spcBef>
            </a:pPr>
            <a:r>
              <a:rPr lang="tr-TR" dirty="0">
                <a:latin typeface="+mj-lt"/>
              </a:rPr>
              <a:t>Sınav akşamı kullanacağınız araçları yedekli olarak hazırlayın.</a:t>
            </a:r>
          </a:p>
          <a:p>
            <a:pPr>
              <a:spcBef>
                <a:spcPts val="0"/>
              </a:spcBef>
            </a:pPr>
            <a:r>
              <a:rPr lang="tr-TR" dirty="0" smtClean="0">
                <a:latin typeface="+mj-lt"/>
              </a:rPr>
              <a:t>Sabah </a:t>
            </a:r>
            <a:r>
              <a:rPr lang="tr-TR" dirty="0">
                <a:latin typeface="+mj-lt"/>
              </a:rPr>
              <a:t>sınava yetişebileceğiniz saatte kalkın ve mutlaka kahvaltı yapın.</a:t>
            </a:r>
          </a:p>
          <a:p>
            <a:pPr>
              <a:spcBef>
                <a:spcPts val="0"/>
              </a:spcBef>
            </a:pPr>
            <a:r>
              <a:rPr lang="tr-TR" dirty="0" smtClean="0">
                <a:latin typeface="+mj-lt"/>
              </a:rPr>
              <a:t>Kahvaltıda </a:t>
            </a:r>
            <a:r>
              <a:rPr lang="tr-TR" dirty="0">
                <a:latin typeface="+mj-lt"/>
              </a:rPr>
              <a:t>genelde her gün yediğiniz yiyecekleri tercih edin.</a:t>
            </a:r>
          </a:p>
          <a:p>
            <a:pPr>
              <a:spcBef>
                <a:spcPts val="0"/>
              </a:spcBef>
            </a:pPr>
            <a:r>
              <a:rPr lang="tr-TR" dirty="0" smtClean="0">
                <a:latin typeface="+mj-lt"/>
              </a:rPr>
              <a:t>Evden </a:t>
            </a:r>
            <a:r>
              <a:rPr lang="tr-TR" dirty="0">
                <a:latin typeface="+mj-lt"/>
              </a:rPr>
              <a:t>çıkarken mutlaka gerekli belgelerinizi alıp almadığınızı kontrol edin.</a:t>
            </a:r>
          </a:p>
          <a:p>
            <a:endParaRPr lang="tr-TR" dirty="0">
              <a:latin typeface="+mj-lt"/>
            </a:endParaRPr>
          </a:p>
        </p:txBody>
      </p:sp>
    </p:spTree>
    <p:extLst>
      <p:ext uri="{BB962C8B-B14F-4D97-AF65-F5344CB8AC3E}">
        <p14:creationId xmlns:p14="http://schemas.microsoft.com/office/powerpoint/2010/main" val="284689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2066"/>
            <a:ext cx="9906000" cy="720000"/>
          </a:xfrm>
          <a:solidFill>
            <a:schemeClr val="accent2">
              <a:lumMod val="75000"/>
            </a:schemeClr>
          </a:solidFill>
        </p:spPr>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80531" y="1495514"/>
            <a:ext cx="9230170" cy="5079022"/>
          </a:xfrm>
        </p:spPr>
        <p:txBody>
          <a:bodyPr/>
          <a:lstStyle/>
          <a:p>
            <a:r>
              <a:rPr lang="tr-TR" dirty="0">
                <a:latin typeface="+mj-lt"/>
              </a:rPr>
              <a:t>Sadece sınava odaklanın. Zamanınızı kaygılanarak, şüpheye düşerek, kendinizi suçlayarak geçirmeyin.</a:t>
            </a:r>
          </a:p>
          <a:p>
            <a:r>
              <a:rPr lang="tr-TR" dirty="0">
                <a:latin typeface="+mj-lt"/>
              </a:rPr>
              <a:t>     ‘’NE YAPABİLİRDİM?”DİYE DEĞİL,“ŞU ANDA NE YAPABİLİRİM?”DİYE DÜŞÜNÜN!...</a:t>
            </a:r>
          </a:p>
          <a:p>
            <a:r>
              <a:rPr lang="tr-TR" dirty="0">
                <a:latin typeface="+mj-lt"/>
              </a:rPr>
              <a:t>Sınav esnasındaki endişenin her şeyi bulanık göstereceğini, bildiklerinizin zihninizde net olarak belirmesini önleyeceğini, hiçbir bilgiyi ucundan tutup kaldırmanıza izin vermeyeceğini unutmayın. </a:t>
            </a:r>
          </a:p>
          <a:p>
            <a:r>
              <a:rPr lang="tr-TR" dirty="0">
                <a:latin typeface="+mj-lt"/>
              </a:rPr>
              <a:t>Kitapçık türünü kodlamayı unutmayın.</a:t>
            </a:r>
          </a:p>
          <a:p>
            <a:endParaRPr lang="tr-TR" dirty="0">
              <a:latin typeface="+mj-lt"/>
            </a:endParaRPr>
          </a:p>
        </p:txBody>
      </p:sp>
    </p:spTree>
    <p:extLst>
      <p:ext uri="{BB962C8B-B14F-4D97-AF65-F5344CB8AC3E}">
        <p14:creationId xmlns:p14="http://schemas.microsoft.com/office/powerpoint/2010/main" val="212793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7344"/>
            <a:ext cx="9906000" cy="720000"/>
          </a:xfrm>
          <a:solidFill>
            <a:srgbClr val="CC9900"/>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38223" y="1580972"/>
            <a:ext cx="9272477" cy="4993564"/>
          </a:xfrm>
        </p:spPr>
        <p:txBody>
          <a:bodyPr>
            <a:normAutofit/>
          </a:bodyPr>
          <a:lstStyle/>
          <a:p>
            <a:r>
              <a:rPr lang="tr-TR" dirty="0">
                <a:latin typeface="+mj-lt"/>
              </a:rPr>
              <a:t>Önce soruları içlerinden birine takılmadan bütün olarak bir inceleyin. İyi bildiğiniz konular, kolay çözebileceğiniz sorularla göz göze geleceksiniz.</a:t>
            </a:r>
          </a:p>
          <a:p>
            <a:r>
              <a:rPr lang="tr-TR" dirty="0">
                <a:latin typeface="+mj-lt"/>
              </a:rPr>
              <a:t>Soruları dikkatlice okuyun.</a:t>
            </a:r>
          </a:p>
          <a:p>
            <a:endParaRPr lang="tr-TR" dirty="0">
              <a:latin typeface="+mj-lt"/>
            </a:endParaRPr>
          </a:p>
          <a:p>
            <a:r>
              <a:rPr lang="tr-TR" dirty="0">
                <a:latin typeface="+mj-lt"/>
              </a:rPr>
              <a:t>Sorular için zamanınızı iyi ayarlayın.</a:t>
            </a:r>
          </a:p>
          <a:p>
            <a:endParaRPr lang="tr-TR" dirty="0">
              <a:latin typeface="+mj-lt"/>
            </a:endParaRPr>
          </a:p>
          <a:p>
            <a:r>
              <a:rPr lang="tr-TR" dirty="0">
                <a:latin typeface="+mj-lt"/>
              </a:rPr>
              <a:t>Anlamadığınız bir yer varsa, sınavı veren kişiden açıklamasını isteyin.</a:t>
            </a:r>
          </a:p>
          <a:p>
            <a:r>
              <a:rPr lang="tr-TR" dirty="0">
                <a:latin typeface="+mj-lt"/>
              </a:rPr>
              <a:t>Sorularla inatlaşmayın.</a:t>
            </a:r>
          </a:p>
          <a:p>
            <a:endParaRPr lang="tr-TR" dirty="0">
              <a:latin typeface="+mj-lt"/>
            </a:endParaRPr>
          </a:p>
        </p:txBody>
      </p:sp>
    </p:spTree>
    <p:extLst>
      <p:ext uri="{BB962C8B-B14F-4D97-AF65-F5344CB8AC3E}">
        <p14:creationId xmlns:p14="http://schemas.microsoft.com/office/powerpoint/2010/main" val="1563473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957" y="1488558"/>
            <a:ext cx="9579935" cy="5385088"/>
          </a:xfrm>
        </p:spPr>
        <p:txBody>
          <a:bodyPr>
            <a:normAutofit fontScale="85000" lnSpcReduction="20000"/>
          </a:bodyPr>
          <a:lstStyle/>
          <a:p>
            <a:r>
              <a:rPr lang="tr-TR" dirty="0">
                <a:latin typeface="+mj-lt"/>
              </a:rPr>
              <a:t>Çözümlerde şu sıralamayı izlemeniz yararlı olacaktır:</a:t>
            </a:r>
          </a:p>
          <a:p>
            <a:pPr marL="1281168" indent="-457200">
              <a:buFont typeface="Wingdings" panose="05000000000000000000" pitchFamily="2" charset="2"/>
              <a:buChar char="§"/>
            </a:pPr>
            <a:r>
              <a:rPr lang="tr-TR" dirty="0">
                <a:latin typeface="+mj-lt"/>
              </a:rPr>
              <a:t>En iyi bildiğiniz konular</a:t>
            </a:r>
          </a:p>
          <a:p>
            <a:pPr marL="1281168" indent="-457200">
              <a:buFont typeface="Wingdings" panose="05000000000000000000" pitchFamily="2" charset="2"/>
              <a:buChar char="§"/>
            </a:pPr>
            <a:r>
              <a:rPr lang="tr-TR" dirty="0">
                <a:latin typeface="+mj-lt"/>
              </a:rPr>
              <a:t>Kolay sorular</a:t>
            </a:r>
          </a:p>
          <a:p>
            <a:pPr marL="1281168" indent="-457200">
              <a:buFont typeface="Wingdings" panose="05000000000000000000" pitchFamily="2" charset="2"/>
              <a:buChar char="§"/>
            </a:pPr>
            <a:r>
              <a:rPr lang="tr-TR" dirty="0">
                <a:latin typeface="+mj-lt"/>
              </a:rPr>
              <a:t>Çözümü, belli bir yoğunlaşma, işlemler dizisi, zaman isteyen sorular</a:t>
            </a:r>
          </a:p>
          <a:p>
            <a:pPr marL="1281168" indent="-457200">
              <a:buFont typeface="Wingdings" panose="05000000000000000000" pitchFamily="2" charset="2"/>
              <a:buChar char="§"/>
            </a:pPr>
            <a:r>
              <a:rPr lang="tr-TR" dirty="0">
                <a:latin typeface="+mj-lt"/>
              </a:rPr>
              <a:t>Hatırlamak için kendinizi zorlayacağınız sorular</a:t>
            </a:r>
          </a:p>
          <a:p>
            <a:pPr marL="1281168" indent="-457200">
              <a:buFont typeface="Wingdings" panose="05000000000000000000" pitchFamily="2" charset="2"/>
              <a:buChar char="§"/>
            </a:pPr>
            <a:r>
              <a:rPr lang="tr-TR" dirty="0">
                <a:latin typeface="+mj-lt"/>
              </a:rPr>
              <a:t>Cevapları hakkında yeterli bilgiye sahip olmadığınız </a:t>
            </a:r>
            <a:r>
              <a:rPr lang="tr-TR" dirty="0" smtClean="0">
                <a:latin typeface="+mj-lt"/>
              </a:rPr>
              <a:t>sorular</a:t>
            </a:r>
          </a:p>
          <a:p>
            <a:pPr marL="1080000"/>
            <a:endParaRPr lang="tr-TR" dirty="0">
              <a:latin typeface="+mj-lt"/>
            </a:endParaRPr>
          </a:p>
          <a:p>
            <a:r>
              <a:rPr lang="tr-TR" dirty="0">
                <a:latin typeface="+mj-lt"/>
              </a:rPr>
              <a:t>Zaman zaman duruşunuzu, oturma pozisyonunuzu değiştirin, bu sizi rahatlatacaktır.</a:t>
            </a:r>
          </a:p>
          <a:p>
            <a:r>
              <a:rPr lang="tr-TR" dirty="0" smtClean="0">
                <a:latin typeface="+mj-lt"/>
              </a:rPr>
              <a:t>Çok </a:t>
            </a:r>
            <a:r>
              <a:rPr lang="tr-TR" dirty="0">
                <a:latin typeface="+mj-lt"/>
              </a:rPr>
              <a:t>heyecanlanıp aklınıza bir sorunun cevabı gelmediğinde o soruyu geçin.</a:t>
            </a:r>
          </a:p>
          <a:p>
            <a:r>
              <a:rPr lang="tr-TR" dirty="0" smtClean="0">
                <a:latin typeface="+mj-lt"/>
              </a:rPr>
              <a:t>Sınıf </a:t>
            </a:r>
            <a:r>
              <a:rPr lang="tr-TR" dirty="0">
                <a:latin typeface="+mj-lt"/>
              </a:rPr>
              <a:t>arkadaşlarınız sınavı erkenden bitirip çıkmaya başladığında panik olmayın, </a:t>
            </a:r>
          </a:p>
          <a:p>
            <a:r>
              <a:rPr lang="tr-TR" dirty="0">
                <a:latin typeface="+mj-lt"/>
              </a:rPr>
              <a:t>		unutmayın: “ERKEN BİTİRENLERE FAZLA PUAN VERİLMİYOR!..”</a:t>
            </a:r>
          </a:p>
          <a:p>
            <a:endParaRPr lang="tr-TR" dirty="0">
              <a:latin typeface="+mj-lt"/>
            </a:endParaRPr>
          </a:p>
        </p:txBody>
      </p:sp>
      <p:sp>
        <p:nvSpPr>
          <p:cNvPr id="4" name="Başlık 1"/>
          <p:cNvSpPr>
            <a:spLocks noGrp="1"/>
          </p:cNvSpPr>
          <p:nvPr>
            <p:ph type="title"/>
          </p:nvPr>
        </p:nvSpPr>
        <p:spPr>
          <a:xfrm>
            <a:off x="0" y="519157"/>
            <a:ext cx="9906000" cy="720000"/>
          </a:xfrm>
          <a:solidFill>
            <a:srgbClr val="000066"/>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5188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184"/>
            <a:ext cx="2158409" cy="2017528"/>
          </a:xfrm>
          <a:prstGeom prst="rect">
            <a:avLst/>
          </a:prstGeom>
        </p:spPr>
      </p:pic>
      <p:sp>
        <p:nvSpPr>
          <p:cNvPr id="3" name="2 İçerik Yer Tutucusu"/>
          <p:cNvSpPr>
            <a:spLocks noGrp="1"/>
          </p:cNvSpPr>
          <p:nvPr>
            <p:ph idx="1"/>
          </p:nvPr>
        </p:nvSpPr>
        <p:spPr>
          <a:xfrm>
            <a:off x="1873102" y="1366284"/>
            <a:ext cx="8132135" cy="5323706"/>
          </a:xfrm>
        </p:spPr>
        <p:txBody>
          <a:bodyPr>
            <a:normAutofit fontScale="85000" lnSpcReduction="20000"/>
          </a:bodyPr>
          <a:lstStyle/>
          <a:p>
            <a:pPr marL="360000">
              <a:lnSpc>
                <a:spcPct val="150000"/>
              </a:lnSpc>
            </a:pPr>
            <a:r>
              <a:rPr lang="tr-TR" b="1" dirty="0" smtClean="0">
                <a:latin typeface="+mj-lt"/>
              </a:rPr>
              <a:t>Sınav kaygısı nedeniyle bildiklerini unutan öğrencilerin durumu bundan ibarettir. </a:t>
            </a:r>
          </a:p>
          <a:p>
            <a:pPr marL="360000">
              <a:lnSpc>
                <a:spcPct val="150000"/>
              </a:lnSpc>
            </a:pPr>
            <a:r>
              <a:rPr lang="tr-TR" dirty="0" smtClean="0">
                <a:latin typeface="+mj-lt"/>
              </a:rPr>
              <a:t>Korku da fiziksel varlığımızı tehdit eden unsurlar vardır. </a:t>
            </a:r>
          </a:p>
          <a:p>
            <a:pPr marL="360000">
              <a:lnSpc>
                <a:spcPct val="150000"/>
              </a:lnSpc>
            </a:pPr>
            <a:r>
              <a:rPr lang="tr-TR" dirty="0" smtClean="0">
                <a:latin typeface="+mj-lt"/>
              </a:rPr>
              <a:t>Kaygı da ise fiziksel varlığımıza yönelik bir tehlike yoktur. Kaygının kaynağı belirsizdir. Kaygıyı tamamen olumsuz düşüncelerimiz sonucu üretiriz. </a:t>
            </a:r>
          </a:p>
          <a:p>
            <a:pPr marL="360000">
              <a:lnSpc>
                <a:spcPct val="150000"/>
              </a:lnSpc>
            </a:pPr>
            <a:r>
              <a:rPr lang="tr-TR" b="1" dirty="0" smtClean="0">
                <a:latin typeface="+mj-lt"/>
              </a:rPr>
              <a:t>Sınav kaygısının sebebi gayet açık ve ortadır. Aylar sonra sınava gireceksiniz ve bundan dolayı kaygılanmaktasınız.</a:t>
            </a:r>
          </a:p>
          <a:p>
            <a:endParaRPr lang="tr-T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gin\Desktop\SINAV KAYGISI\sınav kaygısı\sinav_kaygisi_bakis_acisi.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b="5375"/>
          <a:stretch>
            <a:fillRect/>
          </a:stretch>
        </p:blipFill>
        <p:spPr>
          <a:xfrm>
            <a:off x="813040" y="552092"/>
            <a:ext cx="8384721" cy="630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0139"/>
            <a:ext cx="8915400" cy="1066800"/>
          </a:xfrm>
        </p:spPr>
        <p:txBody>
          <a:bodyPr/>
          <a:lstStyle/>
          <a:p>
            <a:r>
              <a:rPr lang="tr-TR" b="1" i="1" dirty="0" smtClean="0"/>
              <a:t>Sınav kaygısı</a:t>
            </a:r>
            <a:r>
              <a:rPr lang="tr-TR" b="1" dirty="0" smtClean="0"/>
              <a:t>;</a:t>
            </a:r>
            <a:r>
              <a:rPr lang="tr-TR" dirty="0" smtClean="0"/>
              <a:t> </a:t>
            </a:r>
            <a:endParaRPr lang="tr-TR" dirty="0"/>
          </a:p>
        </p:txBody>
      </p:sp>
      <p:sp>
        <p:nvSpPr>
          <p:cNvPr id="3" name="2 İçerik Yer Tutucusu"/>
          <p:cNvSpPr>
            <a:spLocks noGrp="1"/>
          </p:cNvSpPr>
          <p:nvPr>
            <p:ph idx="1"/>
          </p:nvPr>
        </p:nvSpPr>
        <p:spPr>
          <a:xfrm>
            <a:off x="1" y="1397480"/>
            <a:ext cx="5242703" cy="5177057"/>
          </a:xfrm>
        </p:spPr>
        <p:txBody>
          <a:bodyPr>
            <a:normAutofit fontScale="70000" lnSpcReduction="20000"/>
          </a:bodyPr>
          <a:lstStyle/>
          <a:p>
            <a:r>
              <a:rPr lang="tr-TR" dirty="0" smtClean="0">
                <a:latin typeface="+mj-lt"/>
              </a:rPr>
              <a:t>Öğrencinin sınav anında potansiyelini tam olarak ortaya koyamaması durumudur. </a:t>
            </a:r>
          </a:p>
          <a:p>
            <a:endParaRPr lang="tr-TR" dirty="0" smtClean="0">
              <a:latin typeface="+mj-lt"/>
            </a:endParaRPr>
          </a:p>
          <a:p>
            <a:r>
              <a:rPr lang="tr-TR" dirty="0" smtClean="0">
                <a:latin typeface="+mj-lt"/>
              </a:rPr>
              <a:t>Öğrenciler sınav anında olumsuz iç konuşmalarla kendilerini etkiler ve düşünülen bu olumsuz konuların doğruluğuna inanır bunun sonucu da çalışmasının karşılığını alamamaktadır. </a:t>
            </a:r>
          </a:p>
          <a:p>
            <a:pPr marL="109728" indent="0">
              <a:buNone/>
            </a:pPr>
            <a:r>
              <a:rPr lang="tr-TR" dirty="0" smtClean="0">
                <a:latin typeface="+mj-lt"/>
              </a:rPr>
              <a:t>   Sınav heyecanı da kendiliğinden ortaya   </a:t>
            </a:r>
          </a:p>
          <a:p>
            <a:pPr marL="109728" indent="0">
              <a:buNone/>
            </a:pPr>
            <a:r>
              <a:rPr lang="tr-TR" dirty="0">
                <a:latin typeface="+mj-lt"/>
              </a:rPr>
              <a:t> </a:t>
            </a:r>
            <a:r>
              <a:rPr lang="tr-TR" dirty="0" smtClean="0">
                <a:latin typeface="+mj-lt"/>
              </a:rPr>
              <a:t>  çıkan, bizim elimizde olmayan bir şey </a:t>
            </a:r>
          </a:p>
          <a:p>
            <a:pPr marL="109728" indent="0">
              <a:buNone/>
            </a:pPr>
            <a:r>
              <a:rPr lang="tr-TR" dirty="0">
                <a:latin typeface="+mj-lt"/>
              </a:rPr>
              <a:t> </a:t>
            </a:r>
            <a:r>
              <a:rPr lang="tr-TR" dirty="0" smtClean="0">
                <a:latin typeface="+mj-lt"/>
              </a:rPr>
              <a:t>  değildir. </a:t>
            </a:r>
          </a:p>
          <a:p>
            <a:endParaRPr lang="tr-TR" dirty="0" smtClean="0">
              <a:latin typeface="+mj-lt"/>
            </a:endParaRPr>
          </a:p>
          <a:p>
            <a:r>
              <a:rPr lang="tr-TR" dirty="0" smtClean="0">
                <a:latin typeface="+mj-lt"/>
              </a:rPr>
              <a:t>Düşünceyi biz başlatır ve biz bitiririz.</a:t>
            </a:r>
          </a:p>
          <a:p>
            <a:endParaRPr lang="tr-TR" dirty="0" smtClean="0">
              <a:latin typeface="+mj-lt"/>
            </a:endParaRPr>
          </a:p>
          <a:p>
            <a:r>
              <a:rPr lang="tr-TR" dirty="0" smtClean="0">
                <a:latin typeface="+mj-lt"/>
              </a:rPr>
              <a:t>Sınava başlamadan kısa bir süre önce hissedilen duygu hali genellikle heyecandır. </a:t>
            </a:r>
          </a:p>
          <a:p>
            <a:endParaRPr lang="tr-TR" dirty="0">
              <a:latin typeface="+mj-lt"/>
            </a:endParaRPr>
          </a:p>
        </p:txBody>
      </p:sp>
      <p:pic>
        <p:nvPicPr>
          <p:cNvPr id="4" name="Picture 2" descr="C:\Users\Engin\Desktop\SINAV KAYGISI\sınav kaygısı\kaygi_normal.jpg"/>
          <p:cNvPicPr preferRelativeResize="0">
            <a:picLocks noChangeArrowheads="1"/>
          </p:cNvPicPr>
          <p:nvPr/>
        </p:nvPicPr>
        <p:blipFill>
          <a:blip r:embed="rId2">
            <a:extLst>
              <a:ext uri="{28A0092B-C50C-407E-A947-70E740481C1C}">
                <a14:useLocalDpi xmlns:a14="http://schemas.microsoft.com/office/drawing/2010/main" val="0"/>
              </a:ext>
            </a:extLst>
          </a:blip>
          <a:srcRect b="16654"/>
          <a:stretch>
            <a:fillRect/>
          </a:stretch>
        </p:blipFill>
        <p:spPr>
          <a:xfrm>
            <a:off x="5249713" y="638355"/>
            <a:ext cx="4656288" cy="607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47" y="1215656"/>
            <a:ext cx="4600354" cy="5642344"/>
          </a:xfrm>
          <a:prstGeom prst="rect">
            <a:avLst/>
          </a:prstGeom>
        </p:spPr>
      </p:pic>
      <p:sp>
        <p:nvSpPr>
          <p:cNvPr id="5" name="İçerik Yer Tutucusu 4"/>
          <p:cNvSpPr>
            <a:spLocks noGrp="1"/>
          </p:cNvSpPr>
          <p:nvPr>
            <p:ph idx="1"/>
          </p:nvPr>
        </p:nvSpPr>
        <p:spPr>
          <a:xfrm>
            <a:off x="-126588" y="1279454"/>
            <a:ext cx="5623621" cy="5578546"/>
          </a:xfrm>
        </p:spPr>
        <p:txBody>
          <a:bodyPr>
            <a:noAutofit/>
          </a:bodyPr>
          <a:lstStyle/>
          <a:p>
            <a:pPr marL="109728" indent="0">
              <a:buNone/>
            </a:pPr>
            <a:r>
              <a:rPr lang="tr-TR" sz="1800" dirty="0" smtClean="0">
                <a:latin typeface="+mj-lt"/>
              </a:rPr>
              <a:t>  Büyük gazetelerin birinde yönetici semineri veren uzman Türklerin dünyada en kötümser milletlerden biri olduğunu iddia etmiş. </a:t>
            </a:r>
          </a:p>
          <a:p>
            <a:pPr marL="109728" indent="0">
              <a:buNone/>
            </a:pPr>
            <a:r>
              <a:rPr lang="tr-TR" sz="1800" dirty="0" smtClean="0">
                <a:latin typeface="+mj-lt"/>
              </a:rPr>
              <a:t>   Peşinden küçük bir test yapmış. Bitişik sözcüklerden oluşan aşağıdaki cümleyi birkaç saniyeliğine gösterip yöneticilerden okumalarını istemiş.</a:t>
            </a:r>
          </a:p>
          <a:p>
            <a:pPr marL="109728" indent="0">
              <a:buNone/>
            </a:pPr>
            <a:r>
              <a:rPr lang="tr-TR" sz="1800" b="1" dirty="0" smtClean="0">
                <a:solidFill>
                  <a:srgbClr val="FF0000"/>
                </a:solidFill>
                <a:latin typeface="+mj-lt"/>
              </a:rPr>
              <a:t>	‘’THEGODISNOWHERE’’</a:t>
            </a:r>
          </a:p>
          <a:p>
            <a:pPr marL="109728" indent="0">
              <a:buNone/>
            </a:pPr>
            <a:r>
              <a:rPr lang="tr-TR" sz="1800" dirty="0">
                <a:latin typeface="+mj-lt"/>
              </a:rPr>
              <a:t> </a:t>
            </a:r>
            <a:r>
              <a:rPr lang="tr-TR" sz="1800" dirty="0" smtClean="0">
                <a:latin typeface="+mj-lt"/>
              </a:rPr>
              <a:t>  Katılımcıların hepsi bu cümleyi:</a:t>
            </a:r>
          </a:p>
          <a:p>
            <a:pPr marL="109728" indent="0">
              <a:buNone/>
            </a:pPr>
            <a:r>
              <a:rPr lang="tr-TR" sz="1800" b="1" dirty="0" smtClean="0">
                <a:solidFill>
                  <a:srgbClr val="FF0000"/>
                </a:solidFill>
                <a:latin typeface="+mj-lt"/>
              </a:rPr>
              <a:t>	‘’THE GOD IS NO WHERE ‘’</a:t>
            </a:r>
          </a:p>
          <a:p>
            <a:pPr marL="109728" indent="0">
              <a:buNone/>
            </a:pPr>
            <a:r>
              <a:rPr lang="tr-TR" sz="1800" dirty="0">
                <a:latin typeface="+mj-lt"/>
              </a:rPr>
              <a:t> </a:t>
            </a:r>
            <a:r>
              <a:rPr lang="tr-TR" sz="1800" dirty="0" smtClean="0">
                <a:latin typeface="+mj-lt"/>
              </a:rPr>
              <a:t>  diye okumuş. yani ‘tanrı hiçbir yerde değildir’’ şeklinde.</a:t>
            </a:r>
          </a:p>
          <a:p>
            <a:pPr marL="109728" indent="0">
              <a:buNone/>
            </a:pPr>
            <a:r>
              <a:rPr lang="tr-TR" sz="1800" dirty="0" smtClean="0">
                <a:latin typeface="+mj-lt"/>
              </a:rPr>
              <a:t>   Uzman acı acı gülümsemiş. ‘’tam beklediğim gibi’’ diye mırıldanmış.</a:t>
            </a:r>
          </a:p>
          <a:p>
            <a:pPr marL="109728" indent="0">
              <a:buNone/>
            </a:pPr>
            <a:r>
              <a:rPr lang="tr-TR" sz="1800" dirty="0" smtClean="0">
                <a:latin typeface="+mj-lt"/>
              </a:rPr>
              <a:t>  Batı ülkelerindeki seminerlerde katılımcılar bu cümleyi şöyle okurlarmış:</a:t>
            </a:r>
          </a:p>
          <a:p>
            <a:pPr marL="109728" indent="0">
              <a:buNone/>
            </a:pPr>
            <a:r>
              <a:rPr lang="tr-TR" sz="1800" b="1" dirty="0" smtClean="0">
                <a:solidFill>
                  <a:srgbClr val="FF0000"/>
                </a:solidFill>
                <a:latin typeface="+mj-lt"/>
              </a:rPr>
              <a:t>	‘’THE GOD IS NOW HERE’’</a:t>
            </a:r>
          </a:p>
          <a:p>
            <a:pPr marL="109728" indent="0">
              <a:buNone/>
            </a:pPr>
            <a:r>
              <a:rPr lang="tr-TR" sz="1800" dirty="0" smtClean="0">
                <a:latin typeface="+mj-lt"/>
              </a:rPr>
              <a:t>Yani: ‘’Tanrı şimdi burada’’..</a:t>
            </a:r>
            <a:endParaRPr lang="tr-TR" sz="1800" dirty="0">
              <a:latin typeface="+mj-lt"/>
            </a:endParaRPr>
          </a:p>
        </p:txBody>
      </p:sp>
      <p:sp>
        <p:nvSpPr>
          <p:cNvPr id="6" name="Dikdörtgen 5"/>
          <p:cNvSpPr/>
          <p:nvPr/>
        </p:nvSpPr>
        <p:spPr>
          <a:xfrm>
            <a:off x="1" y="495656"/>
            <a:ext cx="9905999" cy="72000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Kötümser Miyiz?</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10057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38798"/>
            <a:ext cx="9906000" cy="720000"/>
          </a:xfr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Sınav Kaygısı Bizi Nasıl Etkiler?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5426754" y="1843382"/>
            <a:ext cx="4365832" cy="4801967"/>
          </a:xfrm>
        </p:spPr>
        <p:txBody>
          <a:bodyPr>
            <a:normAutofit/>
          </a:bodyPr>
          <a:lstStyle/>
          <a:p>
            <a:r>
              <a:rPr lang="tr-TR" sz="2400" dirty="0" smtClean="0">
                <a:latin typeface="+mj-lt"/>
              </a:rPr>
              <a:t>Sınav kaygısının en büyük etkisi dikkat üzerine olur. Sınavın öncesinde ve esnasında tamamen sınav üzerinde yoğunlaşması gereken dikkat, öğrencinin kendi düşünceleri ve sınavın olası olumsuz sonuçları nedeniyle dağılmakta ve bundan dolayı performansı düşmektedir.</a:t>
            </a:r>
            <a:endParaRPr lang="tr-TR" sz="24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 y="1843382"/>
            <a:ext cx="5309796" cy="4663743"/>
          </a:xfrm>
          <a:prstGeom prst="rect">
            <a:avLst/>
          </a:prstGeom>
          <a:ln>
            <a:noFill/>
          </a:ln>
          <a:effectLst>
            <a:softEdge rad="112500"/>
          </a:effectLst>
        </p:spPr>
      </p:pic>
    </p:spTree>
    <p:extLst>
      <p:ext uri="{BB962C8B-B14F-4D97-AF65-F5344CB8AC3E}">
        <p14:creationId xmlns:p14="http://schemas.microsoft.com/office/powerpoint/2010/main" val="282112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03073"/>
            <a:ext cx="9906000" cy="720000"/>
          </a:xfrm>
          <a:solidFill>
            <a:srgbClr val="C00000"/>
          </a:solidFill>
          <a:ln>
            <a:noFill/>
          </a:ln>
        </p:spPr>
        <p:style>
          <a:lnRef idx="2">
            <a:schemeClr val="accent6"/>
          </a:lnRef>
          <a:fillRef idx="1">
            <a:schemeClr val="lt1"/>
          </a:fillRef>
          <a:effectRef idx="0">
            <a:schemeClr val="accent6"/>
          </a:effectRef>
          <a:fontRef idx="minor">
            <a:schemeClr val="dk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KAYGININ NEDENİ?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77700" y="3255535"/>
            <a:ext cx="6000035" cy="2547259"/>
          </a:xfrm>
        </p:spPr>
        <p:txBody>
          <a:bodyPr>
            <a:normAutofit fontScale="92500" lnSpcReduction="20000"/>
          </a:bodyPr>
          <a:lstStyle/>
          <a:p>
            <a:pPr lvl="2">
              <a:lnSpc>
                <a:spcPct val="150000"/>
              </a:lnSpc>
              <a:buFont typeface="Arial" panose="020B0604020202020204" pitchFamily="34" charset="0"/>
              <a:buChar char="•"/>
            </a:pPr>
            <a:r>
              <a:rPr lang="tr-TR" altLang="tr-TR" sz="3200" i="0" dirty="0" smtClean="0">
                <a:latin typeface="+mj-lt"/>
              </a:rPr>
              <a:t>Anne/baba beklenti düzeyleri</a:t>
            </a:r>
          </a:p>
          <a:p>
            <a:pPr lvl="2">
              <a:lnSpc>
                <a:spcPct val="150000"/>
              </a:lnSpc>
              <a:buFont typeface="Arial" panose="020B0604020202020204" pitchFamily="34" charset="0"/>
              <a:buChar char="•"/>
            </a:pPr>
            <a:r>
              <a:rPr lang="tr-TR" altLang="tr-TR" sz="3200" i="0" dirty="0" smtClean="0">
                <a:latin typeface="+mj-lt"/>
              </a:rPr>
              <a:t>Değerlendirilme korkusu</a:t>
            </a:r>
          </a:p>
          <a:p>
            <a:pPr lvl="2">
              <a:lnSpc>
                <a:spcPct val="150000"/>
              </a:lnSpc>
              <a:buFont typeface="Arial" panose="020B0604020202020204" pitchFamily="34" charset="0"/>
              <a:buChar char="•"/>
            </a:pPr>
            <a:r>
              <a:rPr lang="tr-TR" altLang="tr-TR" sz="3200" i="0" dirty="0" smtClean="0">
                <a:latin typeface="+mj-lt"/>
              </a:rPr>
              <a:t>Rekabetçi ortam</a:t>
            </a:r>
            <a:endParaRPr lang="tr-TR" altLang="tr-TR" sz="3200" dirty="0">
              <a:latin typeface="+mj-lt"/>
            </a:endParaRPr>
          </a:p>
          <a:p>
            <a:pPr>
              <a:lnSpc>
                <a:spcPct val="150000"/>
              </a:lnSpc>
            </a:pPr>
            <a:endParaRPr lang="tr-TR" sz="4000" dirty="0">
              <a:latin typeface="+mj-lt"/>
            </a:endParaRPr>
          </a:p>
        </p:txBody>
      </p:sp>
      <p:sp>
        <p:nvSpPr>
          <p:cNvPr id="7" name="Yuvarlatılmış Dikdörtgen 6"/>
          <p:cNvSpPr/>
          <p:nvPr/>
        </p:nvSpPr>
        <p:spPr>
          <a:xfrm>
            <a:off x="0" y="1367645"/>
            <a:ext cx="5816009" cy="1606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mj-lt"/>
              </a:rPr>
              <a:t>Çevresel etkenler</a:t>
            </a:r>
          </a:p>
          <a:p>
            <a:pPr algn="ctr"/>
            <a:r>
              <a:rPr lang="tr-TR" sz="2400" dirty="0">
                <a:latin typeface="+mj-lt"/>
              </a:rPr>
              <a:t>(Anne/baba tutumları ve beklentileri, yaşanılan </a:t>
            </a:r>
            <a:r>
              <a:rPr lang="tr-TR" sz="2400" dirty="0" smtClean="0">
                <a:latin typeface="+mj-lt"/>
              </a:rPr>
              <a:t>ortam)</a:t>
            </a:r>
            <a:r>
              <a:rPr lang="tr-TR" dirty="0" smtClean="0">
                <a:latin typeface="+mj-lt"/>
              </a:rPr>
              <a:t>	</a:t>
            </a:r>
            <a:endParaRPr lang="tr-TR" dirty="0">
              <a:latin typeface="+mj-lt"/>
            </a:endParaRPr>
          </a:p>
        </p:txBody>
      </p:sp>
      <p:pic>
        <p:nvPicPr>
          <p:cNvPr id="5" name="Picture 2" descr="C:\Users\Engin\Desktop\SINAV KAYGISI\sınav kaygısı\pano-sinavkaygisinedenleri.jpg"/>
          <p:cNvPicPr>
            <a:picLocks noChangeAspect="1" noChangeArrowheads="1"/>
          </p:cNvPicPr>
          <p:nvPr/>
        </p:nvPicPr>
        <p:blipFill rotWithShape="1">
          <a:blip r:embed="rId2">
            <a:extLst>
              <a:ext uri="{28A0092B-C50C-407E-A947-70E740481C1C}">
                <a14:useLocalDpi xmlns:a14="http://schemas.microsoft.com/office/drawing/2010/main" val="0"/>
              </a:ext>
            </a:extLst>
          </a:blip>
          <a:srcRect l="3602" t="5195" b="12381"/>
          <a:stretch/>
        </p:blipFill>
        <p:spPr>
          <a:xfrm>
            <a:off x="5922335" y="1276869"/>
            <a:ext cx="3983665" cy="536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1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1274</TotalTime>
  <Words>2222</Words>
  <Application>Microsoft Office PowerPoint</Application>
  <PresentationFormat>A4 Kağıt (210x297 mm)</PresentationFormat>
  <Paragraphs>276</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Şehir Hayatı</vt:lpstr>
      <vt:lpstr>SINAV KAYGISI</vt:lpstr>
      <vt:lpstr>NOT KAYGISI,SINAV KAYGISI</vt:lpstr>
      <vt:lpstr>PowerPoint Sunusu</vt:lpstr>
      <vt:lpstr>PowerPoint Sunusu</vt:lpstr>
      <vt:lpstr>PowerPoint Sunusu</vt:lpstr>
      <vt:lpstr>Sınav kaygısı; </vt:lpstr>
      <vt:lpstr>PowerPoint Sunusu</vt:lpstr>
      <vt:lpstr>Sınav Kaygısı Bizi Nasıl Etkiler?</vt:lpstr>
      <vt:lpstr>KAYGININ NEDENİ?</vt:lpstr>
      <vt:lpstr>PowerPoint Sunusu</vt:lpstr>
      <vt:lpstr>Kaygı Bulaşıcı Bir Duygudur </vt:lpstr>
      <vt:lpstr>Kaygılı Birey Sınavda Neler Yaşar? </vt:lpstr>
      <vt:lpstr>PowerPoint Sunusu</vt:lpstr>
      <vt:lpstr>Sınav Kaygısının Fizyolojik Belirtileri</vt:lpstr>
      <vt:lpstr>PowerPoint Sunusu</vt:lpstr>
      <vt:lpstr>Olumsuz düşünceleri durdurma</vt:lpstr>
      <vt:lpstr>İç-diyaloğu Kurma</vt:lpstr>
      <vt:lpstr>İÇ KONUŞMALAR</vt:lpstr>
      <vt:lpstr> Kaygımızı Azaltmak İçin Neler Yapabiliriz? </vt:lpstr>
      <vt:lpstr>Potansiyelimize göre hedef belirlemeliyiz</vt:lpstr>
      <vt:lpstr>Olumlu Düşünmek  Ne Kadar Önemli?</vt:lpstr>
      <vt:lpstr>Kaygınızdan Güç Alın</vt:lpstr>
      <vt:lpstr>Kontrolden Çıkan Kaygı</vt:lpstr>
      <vt:lpstr>PowerPoint Sunusu</vt:lpstr>
      <vt:lpstr>Oksijenin Gücü</vt:lpstr>
      <vt:lpstr>Doğru Nefes İle Kaygıyı Baskılama</vt:lpstr>
      <vt:lpstr>Görselleştirme Tekniği</vt:lpstr>
      <vt:lpstr>Gevşeme Yöntemi</vt:lpstr>
      <vt:lpstr>Düzenli Fizik Egzersizi Yapmaya Çalışın</vt:lpstr>
      <vt:lpstr>Beslenmenize Dikkat Edin</vt:lpstr>
      <vt:lpstr>Bedeninize Önem Verin</vt:lpstr>
      <vt:lpstr>Uykunuza Özen Gösterin</vt:lpstr>
      <vt:lpstr>ÖZET </vt:lpstr>
      <vt:lpstr>Sınav Öncesinde Dikkat Etmeniz Gerekenler</vt:lpstr>
      <vt:lpstr>Sınav Anında Dikkat Etmemiz Gerekenler...</vt:lpstr>
      <vt:lpstr>Sınav Anında Dikkat Etmemiz Gerekenler...</vt:lpstr>
      <vt:lpstr>Sınav Anında Dikkat Etmemiz Gerekenler...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dc:title>
  <dc:creator>emrah</dc:creator>
  <cp:lastModifiedBy>Ersoy Rehberlik</cp:lastModifiedBy>
  <cp:revision>87</cp:revision>
  <cp:lastPrinted>2017-01-13T07:14:47Z</cp:lastPrinted>
  <dcterms:created xsi:type="dcterms:W3CDTF">2015-11-02T12:30:08Z</dcterms:created>
  <dcterms:modified xsi:type="dcterms:W3CDTF">2018-11-21T13:52:56Z</dcterms:modified>
</cp:coreProperties>
</file>