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37" r:id="rId2"/>
    <p:sldId id="338" r:id="rId3"/>
    <p:sldId id="354" r:id="rId4"/>
    <p:sldId id="353" r:id="rId5"/>
    <p:sldId id="411" r:id="rId6"/>
    <p:sldId id="339" r:id="rId7"/>
    <p:sldId id="340" r:id="rId8"/>
    <p:sldId id="355" r:id="rId9"/>
    <p:sldId id="341" r:id="rId10"/>
    <p:sldId id="358" r:id="rId11"/>
    <p:sldId id="366" r:id="rId12"/>
    <p:sldId id="367" r:id="rId13"/>
    <p:sldId id="368" r:id="rId14"/>
    <p:sldId id="369" r:id="rId15"/>
    <p:sldId id="370" r:id="rId16"/>
    <p:sldId id="371" r:id="rId17"/>
    <p:sldId id="372" r:id="rId18"/>
    <p:sldId id="373" r:id="rId19"/>
    <p:sldId id="374" r:id="rId20"/>
    <p:sldId id="389" r:id="rId21"/>
    <p:sldId id="390" r:id="rId22"/>
    <p:sldId id="381" r:id="rId23"/>
    <p:sldId id="385" r:id="rId24"/>
    <p:sldId id="375" r:id="rId25"/>
    <p:sldId id="376" r:id="rId26"/>
    <p:sldId id="377" r:id="rId27"/>
    <p:sldId id="378" r:id="rId28"/>
    <p:sldId id="379" r:id="rId29"/>
    <p:sldId id="380" r:id="rId30"/>
    <p:sldId id="388" r:id="rId31"/>
    <p:sldId id="392" r:id="rId32"/>
    <p:sldId id="391" r:id="rId33"/>
    <p:sldId id="350" r:id="rId34"/>
    <p:sldId id="361" r:id="rId35"/>
    <p:sldId id="356" r:id="rId36"/>
    <p:sldId id="351" r:id="rId37"/>
    <p:sldId id="357" r:id="rId38"/>
    <p:sldId id="352" r:id="rId39"/>
    <p:sldId id="360" r:id="rId40"/>
    <p:sldId id="362" r:id="rId41"/>
    <p:sldId id="359" r:id="rId42"/>
    <p:sldId id="393" r:id="rId43"/>
    <p:sldId id="395" r:id="rId44"/>
    <p:sldId id="396" r:id="rId45"/>
    <p:sldId id="397" r:id="rId46"/>
    <p:sldId id="398" r:id="rId47"/>
    <p:sldId id="345" r:id="rId48"/>
    <p:sldId id="346" r:id="rId49"/>
    <p:sldId id="347" r:id="rId50"/>
    <p:sldId id="384" r:id="rId51"/>
    <p:sldId id="404" r:id="rId52"/>
    <p:sldId id="405" r:id="rId53"/>
    <p:sldId id="406" r:id="rId54"/>
    <p:sldId id="407" r:id="rId55"/>
    <p:sldId id="408" r:id="rId56"/>
    <p:sldId id="348" r:id="rId57"/>
    <p:sldId id="409" r:id="rId58"/>
    <p:sldId id="410" r:id="rId59"/>
    <p:sldId id="401" r:id="rId60"/>
    <p:sldId id="402" r:id="rId61"/>
    <p:sldId id="365" r:id="rId6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CCFF"/>
    <a:srgbClr val="FFCCCC"/>
    <a:srgbClr val="FFCC99"/>
    <a:srgbClr val="FFFF00"/>
    <a:srgbClr val="FF3300"/>
    <a:srgbClr val="FF99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1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890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890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890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60CD3E-6C99-451C-8D72-EF44261E7462}" type="slidenum">
              <a:rPr lang="tr-T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BB2086-88DA-4DA3-864C-EE006DC26CF7}"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070FA-AD45-4266-90E9-E2F68800EAA2}" type="slidenum">
              <a:rPr lang="tr-TR"/>
              <a:pPr/>
              <a:t>43</a:t>
            </a:fld>
            <a:endParaRPr lang="tr-T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990600" y="4267200"/>
            <a:ext cx="5029200" cy="4114800"/>
          </a:xfrm>
        </p:spPr>
        <p:txBody>
          <a:bodyPr/>
          <a:lstStyle/>
          <a:p>
            <a:r>
              <a:rPr lang="tr-TR"/>
              <a:t>Çok zor bir şey yapıp sizinle arkadaşına dair bir şeyi paylaştığında hemen karara varmak yerine onu bunu sizinle konuşamaya iten şeyin ne olduğunu öğrenmek çok önemlidir. Belli ki kafası karışmıştır, o da bu işte doğru olmayan bir şeyler olduğunu sezinlemekte ama aynı zamanda ne yapması gerektiğini bilememektedir. Konuşun; düşüncelerini ve kaygılarını öğrenin. Birlikte en iyi sonucun ne olacağını bulun.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A618E-A341-4567-A5A3-8A56113A8F5A}" type="slidenum">
              <a:rPr lang="tr-TR"/>
              <a:pPr/>
              <a:t>57</a:t>
            </a:fld>
            <a:endParaRPr lang="tr-T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xfrm>
            <a:off x="990600" y="4267200"/>
            <a:ext cx="5029200" cy="4114800"/>
          </a:xfrm>
          <a:ln>
            <a:solidFill>
              <a:schemeClr val="tx1"/>
            </a:solidFill>
          </a:ln>
        </p:spPr>
        <p:txBody>
          <a:bodyPr/>
          <a:lstStyle/>
          <a:p>
            <a:r>
              <a:rPr lang="tr-TR"/>
              <a:t>Ailelerin ilk tepkisi “Bu benim çocuğumun başına gelemez.” demek, inkar etmek olabilir. Bunun sonucu olarak da olayı gizleme, kimse ile paylaşmama ve yardım almaktan kaçınma gözükebilir. </a:t>
            </a:r>
          </a:p>
          <a:p>
            <a:r>
              <a:rPr lang="tr-TR"/>
              <a:t>İyi bir anne-baba olup olmadığını sorgulama, suçluluk duygusu hakimdir. Bazen olaydan dolayı duyulan öfke diğer eşe yöneltilebilir. </a:t>
            </a:r>
          </a:p>
          <a:p>
            <a:r>
              <a:rPr lang="tr-TR"/>
              <a:t>Artık çıkılmaz bir yola girildiği hissi ve çaresizlik duygusu yaşanabilir. Çocukla ilgili hayaller ve hedefler yok olmuştur; hayal kırıklığı hakimdir. </a:t>
            </a:r>
          </a:p>
          <a:p>
            <a:r>
              <a:rPr lang="tr-TR"/>
              <a:t>Öfke çocuğa yönelebilir ve onu suçlayan; aşağılayan tarzda konuşulabilir.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9954D-831C-40CF-B386-88F20ED0342E}" type="slidenum">
              <a:rPr lang="tr-TR"/>
              <a:pPr/>
              <a:t>58</a:t>
            </a:fld>
            <a:endParaRPr lang="tr-T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xfrm>
            <a:off x="990600" y="4267200"/>
            <a:ext cx="5029200" cy="4114800"/>
          </a:xfrm>
        </p:spPr>
        <p:txBody>
          <a:bodyPr/>
          <a:lstStyle/>
          <a:p>
            <a:r>
              <a:rPr lang="tr-TR"/>
              <a:t>Maddeler birçok şekilde çocuğunuzu etkileyebilir; uyuşmalarına yada halüsinasyon görmelerine, çok panik olmalarına ve korkmalarına yol açabilir. </a:t>
            </a:r>
          </a:p>
          <a:p>
            <a:r>
              <a:rPr lang="tr-TR"/>
              <a:t>Derin ve uzun nefesler almasını sağlayın. </a:t>
            </a:r>
          </a:p>
          <a:p>
            <a:r>
              <a:rPr lang="tr-TR"/>
              <a:t>İçinde bulunduğunuz ortamı sakinleştirin. Işıkları ve gürültüyü azaltın.</a:t>
            </a:r>
          </a:p>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AE91C-6B73-469F-8E3F-782B831D4293}" type="slidenum">
              <a:rPr lang="tr-TR"/>
              <a:pPr/>
              <a:t>44</a:t>
            </a:fld>
            <a:endParaRPr lang="tr-T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90600" y="4267200"/>
            <a:ext cx="5029200" cy="4114800"/>
          </a:xfrm>
        </p:spPr>
        <p:txBody>
          <a:bodyPr/>
          <a:lstStyle/>
          <a:p>
            <a:r>
              <a:rPr lang="tr-TR"/>
              <a:t>Koyduğunuz kurallardan hoşnut olmuyor olabilir; onu yargılamak yerine dinlemek ve neyin ona zor geldiğini öğrenmek iletişiminizi güçlendirecektir. Bunu yaptıktan sonra belki siz kaçırdığınız bir şey olduğunu ve çocuklukta geçerli olan bazı kuralları artık büyüdüğü için biraz esnetmeniz gerektiğini fark edeceksiniz. Belki de neden böyle bir kural koyduğunuzu anlamamış olduğunu göreceksiniz ve kuralınızın nedenlerini açıklama ve anlaşmazlığınızı düzetme şansına sahip olacaksınız.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A34B5-C046-4B5A-AD8D-C2EC07321012}" type="slidenum">
              <a:rPr lang="tr-TR"/>
              <a:pPr/>
              <a:t>45</a:t>
            </a:fld>
            <a:endParaRPr lang="tr-T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90600" y="4267200"/>
            <a:ext cx="5029200" cy="4114800"/>
          </a:xfrm>
        </p:spPr>
        <p:txBody>
          <a:bodyPr/>
          <a:lstStyle/>
          <a:p>
            <a:r>
              <a:rPr lang="tr-TR"/>
              <a:t>Baba, anne, yetişkin olabilirsiniz; eğer yapılması sakıncalı ya da doğru olmayan şeyler varsa sırf  “büyük” olduğunuz için bunu yapmaya hakkınız olamaz. İnandırıcı olmak için bizzat sizin örnek olmanız gerektiğini asla unutmayın.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14A96-E2E4-44B0-9EDF-64EEA9CC3DFA}" type="slidenum">
              <a:rPr lang="tr-TR"/>
              <a:pPr/>
              <a:t>46</a:t>
            </a:fld>
            <a:endParaRPr lang="tr-T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90600" y="4267200"/>
            <a:ext cx="5029200" cy="4114800"/>
          </a:xfrm>
        </p:spPr>
        <p:txBody>
          <a:bodyPr/>
          <a:lstStyle/>
          <a:p>
            <a:r>
              <a:rPr lang="tr-TR"/>
              <a:t>Yanlış bilgiler edinmiş ve kafası karışmış olabilir. Korktuğunuz için onu tehdit ederek fikrinden caydırmaya çalışmak bir işe yaramaz; doğru bilgilendirilmediği için korksa da merakı artacağından denemeye kalkabilir.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7BF6B-7BB8-48F2-9C17-B117CE81F728}" type="slidenum">
              <a:rPr lang="tr-TR"/>
              <a:pPr/>
              <a:t>51</a:t>
            </a:fld>
            <a:endParaRPr lang="tr-T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990600" y="4267200"/>
            <a:ext cx="5029200" cy="4114800"/>
          </a:xfrm>
        </p:spPr>
        <p:txBody>
          <a:bodyPr/>
          <a:lstStyle/>
          <a:p>
            <a:endParaRPr lang="tr-TR"/>
          </a:p>
          <a:p>
            <a:r>
              <a:rPr lang="tr-TR"/>
              <a:t>“Sigara içtiğini öğrendiğinizde ne yaparsınız?” ya da “Ne yaptınız?” sorusunu sorun ve tartışın...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4BFD8-8AFB-46E2-8C42-6859D331567C}" type="slidenum">
              <a:rPr lang="tr-TR"/>
              <a:pPr/>
              <a:t>52</a:t>
            </a:fld>
            <a:endParaRPr lang="tr-T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990600" y="4267200"/>
            <a:ext cx="5029200" cy="4114800"/>
          </a:xfrm>
        </p:spPr>
        <p:txBody>
          <a:bodyPr/>
          <a:lstStyle/>
          <a:p>
            <a:r>
              <a:rPr lang="tr-TR"/>
              <a:t>“Ben içiyorum ama ben bir yetişkinim/anneyim/babayım” asla demeyin; işe yaramayacaktır. Kurallar herkes için geçerli olmalı, aksi takdirde yaptırıcı gücünü kaybeder. </a:t>
            </a:r>
          </a:p>
          <a:p>
            <a:r>
              <a:rPr lang="tr-TR"/>
              <a:t>Eğer içiyorsanız ve bırakamıyorsanız o zaman içmelerinizi kısıtlamanız gerekir. Ev içinde içmeyin (balkona çıkın); sigara içildiği zaman neleri yapmaktan mahrum kalındığı ya da ne gibi zorluklara katlanıldığı görülmelidir. </a:t>
            </a:r>
          </a:p>
          <a:p>
            <a:r>
              <a:rPr lang="tr-TR"/>
              <a:t>Daha sonra gene sigara ile yakalarsanız kuralları hatırlatın ve sigarasını elinden alıp atın.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D3A1E-809F-44DF-9A2D-7EEDD2A36E74}" type="slidenum">
              <a:rPr lang="tr-TR"/>
              <a:pPr/>
              <a:t>53</a:t>
            </a:fld>
            <a:endParaRPr lang="tr-T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990600" y="4267200"/>
            <a:ext cx="5029200" cy="4114800"/>
          </a:xfrm>
          <a:ln>
            <a:solidFill>
              <a:schemeClr val="tx1"/>
            </a:solidFill>
          </a:ln>
        </p:spPr>
        <p:txBody>
          <a:bodyPr/>
          <a:lstStyle/>
          <a:p>
            <a:r>
              <a:rPr lang="tr-TR"/>
              <a:t>Sigara içmesinin sonuçlarına katlanması gerekir; sigara kokan çamaşırlarını kendisinin yıkaması gibi. Onun adına üzülüp sorumlulukları onun adına üstlenmeyin. </a:t>
            </a:r>
          </a:p>
          <a:p>
            <a:r>
              <a:rPr lang="tr-TR"/>
              <a:t>Bırakmak için siz de çaba harcayın ve sigaranın zararları hakkında öğüt vermeden bahsedin. </a:t>
            </a:r>
          </a:p>
          <a:p>
            <a:r>
              <a:rPr lang="tr-TR"/>
              <a:t>Her dakika bunun hakkında konuşmayın; ama bir-iki kere yapıp “İşe yaramıyor” diye de bırakmayın.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B6B79-2F7C-4C82-AA83-5AEBBF53155E}" type="slidenum">
              <a:rPr lang="tr-TR"/>
              <a:pPr/>
              <a:t>54</a:t>
            </a:fld>
            <a:endParaRPr lang="tr-T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xfrm>
            <a:off x="990600" y="4267200"/>
            <a:ext cx="5029200" cy="4114800"/>
          </a:xfrm>
        </p:spPr>
        <p:txBody>
          <a:bodyPr/>
          <a:lstStyle/>
          <a:p>
            <a:r>
              <a:rPr lang="tr-TR">
                <a:cs typeface="Times New Roman" pitchFamily="18" charset="0"/>
              </a:rPr>
              <a:t>Az miktarda alkol i</a:t>
            </a:r>
            <a:r>
              <a:rPr lang="tr-TR">
                <a:latin typeface="Verdana"/>
                <a:cs typeface="Times New Roman" pitchFamily="18" charset="0"/>
              </a:rPr>
              <a:t>ç</a:t>
            </a:r>
            <a:r>
              <a:rPr lang="tr-TR">
                <a:cs typeface="Times New Roman" pitchFamily="18" charset="0"/>
              </a:rPr>
              <a:t>in. Her kutlama ya da tatilde i</a:t>
            </a:r>
            <a:r>
              <a:rPr lang="tr-TR">
                <a:latin typeface="Verdana"/>
                <a:cs typeface="Times New Roman" pitchFamily="18" charset="0"/>
              </a:rPr>
              <a:t>ç</a:t>
            </a:r>
            <a:r>
              <a:rPr lang="tr-TR">
                <a:cs typeface="Times New Roman" pitchFamily="18" charset="0"/>
              </a:rPr>
              <a:t>meyin. Başka kutlama bi</a:t>
            </a:r>
            <a:r>
              <a:rPr lang="tr-TR">
                <a:latin typeface="Verdana"/>
                <a:cs typeface="Times New Roman" pitchFamily="18" charset="0"/>
              </a:rPr>
              <a:t>ç</a:t>
            </a:r>
            <a:r>
              <a:rPr lang="tr-TR">
                <a:cs typeface="Times New Roman" pitchFamily="18" charset="0"/>
              </a:rPr>
              <a:t>imleri ya da eğlenceler bulun. B</a:t>
            </a:r>
            <a:r>
              <a:rPr lang="tr-TR">
                <a:latin typeface="Verdana"/>
                <a:cs typeface="Times New Roman" pitchFamily="18" charset="0"/>
              </a:rPr>
              <a:t>ö</a:t>
            </a:r>
            <a:r>
              <a:rPr lang="tr-TR">
                <a:cs typeface="Times New Roman" pitchFamily="18" charset="0"/>
              </a:rPr>
              <a:t>ylece </a:t>
            </a:r>
            <a:r>
              <a:rPr lang="tr-TR">
                <a:latin typeface="Verdana"/>
                <a:cs typeface="Times New Roman" pitchFamily="18" charset="0"/>
              </a:rPr>
              <a:t>“</a:t>
            </a:r>
            <a:r>
              <a:rPr lang="tr-TR">
                <a:cs typeface="Times New Roman" pitchFamily="18" charset="0"/>
              </a:rPr>
              <a:t>kutlamalarda ya da eğlencelerde alkol zorunludur</a:t>
            </a:r>
            <a:r>
              <a:rPr lang="tr-TR">
                <a:latin typeface="Verdana"/>
                <a:cs typeface="Times New Roman" pitchFamily="18" charset="0"/>
              </a:rPr>
              <a:t>”</a:t>
            </a:r>
            <a:r>
              <a:rPr lang="tr-TR">
                <a:cs typeface="Times New Roman" pitchFamily="18" charset="0"/>
              </a:rPr>
              <a:t> gibi alışkanlığa yol a</a:t>
            </a:r>
            <a:r>
              <a:rPr lang="tr-TR">
                <a:latin typeface="Verdana"/>
                <a:cs typeface="Times New Roman" pitchFamily="18" charset="0"/>
              </a:rPr>
              <a:t>ç</a:t>
            </a:r>
            <a:r>
              <a:rPr lang="tr-TR">
                <a:cs typeface="Times New Roman" pitchFamily="18" charset="0"/>
              </a:rPr>
              <a:t>mazsınız.</a:t>
            </a:r>
          </a:p>
          <a:p>
            <a:r>
              <a:rPr lang="tr-TR">
                <a:cs typeface="Times New Roman" pitchFamily="18" charset="0"/>
              </a:rPr>
              <a:t>Her stresli olduğunuzda alkol almayın. Başka yollar bulun. B</a:t>
            </a:r>
            <a:r>
              <a:rPr lang="tr-TR">
                <a:latin typeface="Verdana"/>
                <a:cs typeface="Times New Roman" pitchFamily="18" charset="0"/>
              </a:rPr>
              <a:t>ö</a:t>
            </a:r>
            <a:r>
              <a:rPr lang="tr-TR">
                <a:cs typeface="Times New Roman" pitchFamily="18" charset="0"/>
              </a:rPr>
              <a:t>ylece </a:t>
            </a:r>
            <a:r>
              <a:rPr lang="tr-TR">
                <a:latin typeface="Verdana"/>
                <a:cs typeface="Times New Roman" pitchFamily="18" charset="0"/>
              </a:rPr>
              <a:t>ç</a:t>
            </a:r>
            <a:r>
              <a:rPr lang="tr-TR">
                <a:cs typeface="Times New Roman" pitchFamily="18" charset="0"/>
              </a:rPr>
              <a:t>ocuğunuza </a:t>
            </a:r>
            <a:r>
              <a:rPr lang="tr-TR"/>
              <a:t>da </a:t>
            </a:r>
            <a:r>
              <a:rPr lang="tr-TR">
                <a:cs typeface="Times New Roman" pitchFamily="18" charset="0"/>
              </a:rPr>
              <a:t>stresle başa </a:t>
            </a:r>
            <a:r>
              <a:rPr lang="tr-TR">
                <a:latin typeface="Verdana"/>
                <a:cs typeface="Times New Roman" pitchFamily="18" charset="0"/>
              </a:rPr>
              <a:t>ç</a:t>
            </a:r>
            <a:r>
              <a:rPr lang="tr-TR">
                <a:cs typeface="Times New Roman" pitchFamily="18" charset="0"/>
              </a:rPr>
              <a:t>ıkma</a:t>
            </a:r>
            <a:r>
              <a:rPr lang="tr-TR"/>
              <a:t>sı</a:t>
            </a:r>
            <a:r>
              <a:rPr lang="tr-TR">
                <a:cs typeface="Times New Roman" pitchFamily="18" charset="0"/>
              </a:rPr>
              <a:t> </a:t>
            </a:r>
            <a:r>
              <a:rPr lang="tr-TR"/>
              <a:t>ya da keyif alması i</a:t>
            </a:r>
            <a:r>
              <a:rPr lang="tr-TR">
                <a:latin typeface="Verdana"/>
              </a:rPr>
              <a:t>ç</a:t>
            </a:r>
            <a:r>
              <a:rPr lang="tr-TR"/>
              <a:t>in başka yollar  </a:t>
            </a:r>
            <a:r>
              <a:rPr lang="tr-TR">
                <a:latin typeface="Verdana"/>
                <a:cs typeface="Times New Roman" pitchFamily="18" charset="0"/>
              </a:rPr>
              <a:t>ö</a:t>
            </a:r>
            <a:r>
              <a:rPr lang="tr-TR">
                <a:cs typeface="Times New Roman" pitchFamily="18" charset="0"/>
              </a:rPr>
              <a:t>ğret</a:t>
            </a:r>
            <a:r>
              <a:rPr lang="tr-TR"/>
              <a:t>miş olacaksınız</a:t>
            </a:r>
            <a:r>
              <a:rPr lang="tr-TR">
                <a:cs typeface="Times New Roman" pitchFamily="18" charset="0"/>
              </a:rPr>
              <a:t>.</a:t>
            </a:r>
          </a:p>
          <a:p>
            <a:r>
              <a:rPr lang="tr-TR"/>
              <a:t>Eğer sizin değerlerinize uygunsa yanınızda i</a:t>
            </a:r>
            <a:r>
              <a:rPr lang="tr-TR">
                <a:latin typeface="Verdana"/>
              </a:rPr>
              <a:t>ç</a:t>
            </a:r>
            <a:r>
              <a:rPr lang="tr-TR"/>
              <a:t>mesine m</a:t>
            </a:r>
            <a:r>
              <a:rPr lang="tr-TR">
                <a:latin typeface="Verdana"/>
              </a:rPr>
              <a:t>ü</a:t>
            </a:r>
            <a:r>
              <a:rPr lang="tr-TR"/>
              <a:t>saade edin. Bu sayede </a:t>
            </a:r>
            <a:r>
              <a:rPr lang="tr-TR">
                <a:latin typeface="Verdana"/>
              </a:rPr>
              <a:t>“</a:t>
            </a:r>
            <a:r>
              <a:rPr lang="tr-TR"/>
              <a:t>i</a:t>
            </a:r>
            <a:r>
              <a:rPr lang="tr-TR">
                <a:latin typeface="Verdana"/>
              </a:rPr>
              <a:t>ç</a:t>
            </a:r>
            <a:r>
              <a:rPr lang="tr-TR"/>
              <a:t>ki i</a:t>
            </a:r>
            <a:r>
              <a:rPr lang="tr-TR">
                <a:latin typeface="Verdana"/>
              </a:rPr>
              <a:t>ç</a:t>
            </a:r>
            <a:r>
              <a:rPr lang="tr-TR"/>
              <a:t>me</a:t>
            </a:r>
            <a:r>
              <a:rPr lang="tr-TR">
                <a:latin typeface="Verdana"/>
              </a:rPr>
              <a:t>”</a:t>
            </a:r>
            <a:r>
              <a:rPr lang="tr-TR"/>
              <a:t> adabını  (alınan i</a:t>
            </a:r>
            <a:r>
              <a:rPr lang="tr-TR">
                <a:latin typeface="Verdana"/>
              </a:rPr>
              <a:t>ç</a:t>
            </a:r>
            <a:r>
              <a:rPr lang="tr-TR"/>
              <a:t>ki miktarı, i</a:t>
            </a:r>
            <a:r>
              <a:rPr lang="tr-TR">
                <a:latin typeface="Verdana"/>
              </a:rPr>
              <a:t>ç</a:t>
            </a:r>
            <a:r>
              <a:rPr lang="tr-TR"/>
              <a:t>kilerin karıştırılmamamsı, i</a:t>
            </a:r>
            <a:r>
              <a:rPr lang="tr-TR">
                <a:latin typeface="Verdana"/>
              </a:rPr>
              <a:t>ç</a:t>
            </a:r>
            <a:r>
              <a:rPr lang="tr-TR"/>
              <a:t>kinin a</a:t>
            </a:r>
            <a:r>
              <a:rPr lang="tr-TR">
                <a:latin typeface="Verdana"/>
              </a:rPr>
              <a:t>ç</a:t>
            </a:r>
            <a:r>
              <a:rPr lang="tr-TR"/>
              <a:t> karnına alınmaması vb.) </a:t>
            </a:r>
            <a:r>
              <a:rPr lang="tr-TR">
                <a:latin typeface="Verdana"/>
              </a:rPr>
              <a:t>ö</a:t>
            </a:r>
            <a:r>
              <a:rPr lang="tr-TR"/>
              <a:t>ğrenir.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3DCC8-6126-4722-999D-4E0E24C09052}" type="slidenum">
              <a:rPr lang="tr-TR"/>
              <a:pPr/>
              <a:t>55</a:t>
            </a:fld>
            <a:endParaRPr lang="tr-T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xfrm>
            <a:off x="990600" y="4267200"/>
            <a:ext cx="5029200" cy="4114800"/>
          </a:xfrm>
        </p:spPr>
        <p:txBody>
          <a:bodyPr/>
          <a:lstStyle/>
          <a:p>
            <a:r>
              <a:rPr lang="tr-TR"/>
              <a:t>Evde bir parti yapıyorsanız, bol yiyecek ve içecek bulundurun. Boş evlerde yapılan buluşmalar alkol kullanımı için risklidir.</a:t>
            </a:r>
          </a:p>
          <a:p>
            <a:r>
              <a:rPr lang="tr-TR"/>
              <a:t>Alkollü araç kullanma ya da alkol almış kişilerin kullandığı araçlara binmeme konusunda önceden konuşun ve katı kurallar koyun.</a:t>
            </a:r>
          </a:p>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3 Slayt Numarası Yer Tutucusu"/>
          <p:cNvSpPr>
            <a:spLocks noGrp="1"/>
          </p:cNvSpPr>
          <p:nvPr>
            <p:ph type="sldNum" sz="quarter" idx="10"/>
          </p:nvPr>
        </p:nvSpPr>
        <p:spPr/>
        <p:txBody>
          <a:bodyPr/>
          <a:lstStyle>
            <a:lvl1pPr>
              <a:defRPr/>
            </a:lvl1pPr>
          </a:lstStyle>
          <a:p>
            <a:fld id="{92D8A0E1-0B2D-4756-902A-DC24E123E122}" type="slidenum">
              <a:rPr lang="tr-TR"/>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Slayt Numarası Yer Tutucusu"/>
          <p:cNvSpPr>
            <a:spLocks noGrp="1"/>
          </p:cNvSpPr>
          <p:nvPr>
            <p:ph type="sldNum" sz="quarter" idx="10"/>
          </p:nvPr>
        </p:nvSpPr>
        <p:spPr/>
        <p:txBody>
          <a:bodyPr/>
          <a:lstStyle>
            <a:lvl1pPr>
              <a:defRPr/>
            </a:lvl1pPr>
          </a:lstStyle>
          <a:p>
            <a:fld id="{DFBB4EED-453F-45C0-B432-F1A90DF5A1F7}"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Slayt Numarası Yer Tutucusu"/>
          <p:cNvSpPr>
            <a:spLocks noGrp="1"/>
          </p:cNvSpPr>
          <p:nvPr>
            <p:ph type="sldNum" sz="quarter" idx="10"/>
          </p:nvPr>
        </p:nvSpPr>
        <p:spPr/>
        <p:txBody>
          <a:bodyPr/>
          <a:lstStyle>
            <a:lvl1pPr>
              <a:defRPr/>
            </a:lvl1pPr>
          </a:lstStyle>
          <a:p>
            <a:fld id="{8B7389EC-CF19-4613-9176-4CF81DE7866A}"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Slayt Numarası Yer Tutucusu"/>
          <p:cNvSpPr>
            <a:spLocks noGrp="1"/>
          </p:cNvSpPr>
          <p:nvPr>
            <p:ph type="sldNum" sz="quarter" idx="10"/>
          </p:nvPr>
        </p:nvSpPr>
        <p:spPr>
          <a:xfrm>
            <a:off x="6553200" y="6245225"/>
            <a:ext cx="2133600" cy="476250"/>
          </a:xfrm>
        </p:spPr>
        <p:txBody>
          <a:bodyPr/>
          <a:lstStyle>
            <a:lvl1pPr>
              <a:defRPr/>
            </a:lvl1pPr>
          </a:lstStyle>
          <a:p>
            <a:fld id="{22CE8310-77C1-48D7-90FD-E99BBA71C08D}"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en-US"/>
          </a:p>
        </p:txBody>
      </p:sp>
      <p:sp>
        <p:nvSpPr>
          <p:cNvPr id="3" name="2 Tablo Yer Tutucusu"/>
          <p:cNvSpPr>
            <a:spLocks noGrp="1"/>
          </p:cNvSpPr>
          <p:nvPr>
            <p:ph type="tbl" idx="1"/>
          </p:nvPr>
        </p:nvSpPr>
        <p:spPr>
          <a:xfrm>
            <a:off x="457200" y="1600200"/>
            <a:ext cx="8229600" cy="4525963"/>
          </a:xfrm>
        </p:spPr>
        <p:txBody>
          <a:bodyPr/>
          <a:lstStyle/>
          <a:p>
            <a:endParaRPr lang="en-US"/>
          </a:p>
        </p:txBody>
      </p:sp>
      <p:sp>
        <p:nvSpPr>
          <p:cNvPr id="4" name="3 Slayt Numarası Yer Tutucusu"/>
          <p:cNvSpPr>
            <a:spLocks noGrp="1"/>
          </p:cNvSpPr>
          <p:nvPr>
            <p:ph type="sldNum" sz="quarter" idx="10"/>
          </p:nvPr>
        </p:nvSpPr>
        <p:spPr>
          <a:xfrm>
            <a:off x="6553200" y="6245225"/>
            <a:ext cx="2133600" cy="476250"/>
          </a:xfrm>
        </p:spPr>
        <p:txBody>
          <a:bodyPr/>
          <a:lstStyle>
            <a:lvl1pPr>
              <a:defRPr/>
            </a:lvl1pPr>
          </a:lstStyle>
          <a:p>
            <a:fld id="{66E8131D-F60F-489C-AA80-5CAE834D910E}"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Slayt Numarası Yer Tutucusu"/>
          <p:cNvSpPr>
            <a:spLocks noGrp="1"/>
          </p:cNvSpPr>
          <p:nvPr>
            <p:ph type="sldNum" sz="quarter" idx="10"/>
          </p:nvPr>
        </p:nvSpPr>
        <p:spPr/>
        <p:txBody>
          <a:bodyPr/>
          <a:lstStyle>
            <a:lvl1pPr>
              <a:defRPr/>
            </a:lvl1pPr>
          </a:lstStyle>
          <a:p>
            <a:fld id="{75F3BBB3-417F-48DB-BA5F-75C75EA31B87}"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Slayt Numarası Yer Tutucusu"/>
          <p:cNvSpPr>
            <a:spLocks noGrp="1"/>
          </p:cNvSpPr>
          <p:nvPr>
            <p:ph type="sldNum" sz="quarter" idx="10"/>
          </p:nvPr>
        </p:nvSpPr>
        <p:spPr/>
        <p:txBody>
          <a:bodyPr/>
          <a:lstStyle>
            <a:lvl1pPr>
              <a:defRPr/>
            </a:lvl1pPr>
          </a:lstStyle>
          <a:p>
            <a:fld id="{9C112F6B-6F02-4033-B7C9-35F2FE175884}"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Slayt Numarası Yer Tutucusu"/>
          <p:cNvSpPr>
            <a:spLocks noGrp="1"/>
          </p:cNvSpPr>
          <p:nvPr>
            <p:ph type="sldNum" sz="quarter" idx="10"/>
          </p:nvPr>
        </p:nvSpPr>
        <p:spPr/>
        <p:txBody>
          <a:bodyPr/>
          <a:lstStyle>
            <a:lvl1pPr>
              <a:defRPr/>
            </a:lvl1pPr>
          </a:lstStyle>
          <a:p>
            <a:fld id="{18F8D856-896F-4C60-A644-78C51441AF1C}"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Slayt Numarası Yer Tutucusu"/>
          <p:cNvSpPr>
            <a:spLocks noGrp="1"/>
          </p:cNvSpPr>
          <p:nvPr>
            <p:ph type="sldNum" sz="quarter" idx="10"/>
          </p:nvPr>
        </p:nvSpPr>
        <p:spPr/>
        <p:txBody>
          <a:bodyPr/>
          <a:lstStyle>
            <a:lvl1pPr>
              <a:defRPr/>
            </a:lvl1pPr>
          </a:lstStyle>
          <a:p>
            <a:fld id="{5CBB5E6D-AD94-4225-9E08-B21528ADB23C}"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Slayt Numarası Yer Tutucusu"/>
          <p:cNvSpPr>
            <a:spLocks noGrp="1"/>
          </p:cNvSpPr>
          <p:nvPr>
            <p:ph type="sldNum" sz="quarter" idx="10"/>
          </p:nvPr>
        </p:nvSpPr>
        <p:spPr/>
        <p:txBody>
          <a:bodyPr/>
          <a:lstStyle>
            <a:lvl1pPr>
              <a:defRPr/>
            </a:lvl1pPr>
          </a:lstStyle>
          <a:p>
            <a:fld id="{95FCB336-2541-496E-9872-2F8C8308313F}"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Slayt Numarası Yer Tutucusu"/>
          <p:cNvSpPr>
            <a:spLocks noGrp="1"/>
          </p:cNvSpPr>
          <p:nvPr>
            <p:ph type="sldNum" sz="quarter" idx="10"/>
          </p:nvPr>
        </p:nvSpPr>
        <p:spPr/>
        <p:txBody>
          <a:bodyPr/>
          <a:lstStyle>
            <a:lvl1pPr>
              <a:defRPr/>
            </a:lvl1pPr>
          </a:lstStyle>
          <a:p>
            <a:fld id="{74C59876-DBD0-486C-9B24-4727639742EB}"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Slayt Numarası Yer Tutucusu"/>
          <p:cNvSpPr>
            <a:spLocks noGrp="1"/>
          </p:cNvSpPr>
          <p:nvPr>
            <p:ph type="sldNum" sz="quarter" idx="10"/>
          </p:nvPr>
        </p:nvSpPr>
        <p:spPr/>
        <p:txBody>
          <a:bodyPr/>
          <a:lstStyle>
            <a:lvl1pPr>
              <a:defRPr/>
            </a:lvl1pPr>
          </a:lstStyle>
          <a:p>
            <a:fld id="{6B0E7E09-44B7-4D19-961D-EDB2BDAA0B7A}"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Slayt Numarası Yer Tutucusu"/>
          <p:cNvSpPr>
            <a:spLocks noGrp="1"/>
          </p:cNvSpPr>
          <p:nvPr>
            <p:ph type="sldNum" sz="quarter" idx="10"/>
          </p:nvPr>
        </p:nvSpPr>
        <p:spPr/>
        <p:txBody>
          <a:bodyPr/>
          <a:lstStyle>
            <a:lvl1pPr>
              <a:defRPr/>
            </a:lvl1pPr>
          </a:lstStyle>
          <a:p>
            <a:fld id="{1D015403-AE78-46F5-8A97-46D8EFCCDCF7}"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00"/>
                </a:solidFill>
              </a:defRPr>
            </a:lvl1pPr>
          </a:lstStyle>
          <a:p>
            <a:fld id="{B43B47B5-FA2A-4BAC-9602-37CE4CBDF0D4}" type="slidenum">
              <a:rPr lang="tr-TR"/>
              <a:pPr/>
              <a:t>‹#›</a:t>
            </a:fld>
            <a:endParaRPr lang="tr-TR"/>
          </a:p>
        </p:txBody>
      </p:sp>
      <p:grpSp>
        <p:nvGrpSpPr>
          <p:cNvPr id="1034" name="Group 10"/>
          <p:cNvGrpSpPr>
            <a:grpSpLocks/>
          </p:cNvGrpSpPr>
          <p:nvPr userDrawn="1"/>
        </p:nvGrpSpPr>
        <p:grpSpPr bwMode="auto">
          <a:xfrm>
            <a:off x="323850" y="6021388"/>
            <a:ext cx="1079500" cy="576262"/>
            <a:chOff x="158" y="3702"/>
            <a:chExt cx="726" cy="418"/>
          </a:xfrm>
        </p:grpSpPr>
        <p:sp>
          <p:nvSpPr>
            <p:cNvPr id="1031" name="Rectangle 7"/>
            <p:cNvSpPr>
              <a:spLocks noChangeArrowheads="1"/>
            </p:cNvSpPr>
            <p:nvPr userDrawn="1"/>
          </p:nvSpPr>
          <p:spPr bwMode="auto">
            <a:xfrm>
              <a:off x="158" y="3702"/>
              <a:ext cx="726" cy="408"/>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032" name="Picture 8" descr="logo trasparan"/>
            <p:cNvPicPr>
              <a:picLocks noChangeAspect="1" noChangeArrowheads="1"/>
            </p:cNvPicPr>
            <p:nvPr userDrawn="1"/>
          </p:nvPicPr>
          <p:blipFill>
            <a:blip r:embed="rId15" cstate="print"/>
            <a:srcRect/>
            <a:stretch>
              <a:fillRect/>
            </a:stretch>
          </p:blipFill>
          <p:spPr bwMode="auto">
            <a:xfrm>
              <a:off x="158" y="3748"/>
              <a:ext cx="725" cy="372"/>
            </a:xfrm>
            <a:prstGeom prst="rect">
              <a:avLst/>
            </a:prstGeom>
            <a:noFill/>
          </p:spPr>
        </p:pic>
      </p:grpSp>
      <p:sp>
        <p:nvSpPr>
          <p:cNvPr id="1035" name="WordArt 11"/>
          <p:cNvSpPr>
            <a:spLocks noChangeArrowheads="1" noChangeShapeType="1" noTextEdit="1"/>
          </p:cNvSpPr>
          <p:nvPr userDrawn="1"/>
        </p:nvSpPr>
        <p:spPr bwMode="auto">
          <a:xfrm>
            <a:off x="323850" y="6648450"/>
            <a:ext cx="1516063" cy="17938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CC00"/>
                </a:solidFill>
                <a:latin typeface="Arial Black"/>
              </a:rPr>
              <a:t>www.yeniden.org.tr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fontAlgn="base">
        <a:spcBef>
          <a:spcPct val="0"/>
        </a:spcBef>
        <a:spcAft>
          <a:spcPct val="0"/>
        </a:spcAft>
        <a:defRPr sz="4000" b="1">
          <a:solidFill>
            <a:schemeClr val="bg1"/>
          </a:solidFill>
          <a:latin typeface="+mj-lt"/>
          <a:ea typeface="+mj-ea"/>
          <a:cs typeface="+mj-cs"/>
        </a:defRPr>
      </a:lvl1pPr>
      <a:lvl2pPr algn="ctr" rtl="0" fontAlgn="base">
        <a:spcBef>
          <a:spcPct val="0"/>
        </a:spcBef>
        <a:spcAft>
          <a:spcPct val="0"/>
        </a:spcAft>
        <a:defRPr sz="4000" b="1">
          <a:solidFill>
            <a:schemeClr val="bg1"/>
          </a:solidFill>
          <a:latin typeface="Arial" charset="0"/>
        </a:defRPr>
      </a:lvl2pPr>
      <a:lvl3pPr algn="ctr" rtl="0" fontAlgn="base">
        <a:spcBef>
          <a:spcPct val="0"/>
        </a:spcBef>
        <a:spcAft>
          <a:spcPct val="0"/>
        </a:spcAft>
        <a:defRPr sz="4000" b="1">
          <a:solidFill>
            <a:schemeClr val="bg1"/>
          </a:solidFill>
          <a:latin typeface="Arial" charset="0"/>
        </a:defRPr>
      </a:lvl3pPr>
      <a:lvl4pPr algn="ctr" rtl="0" fontAlgn="base">
        <a:spcBef>
          <a:spcPct val="0"/>
        </a:spcBef>
        <a:spcAft>
          <a:spcPct val="0"/>
        </a:spcAft>
        <a:defRPr sz="4000" b="1">
          <a:solidFill>
            <a:schemeClr val="bg1"/>
          </a:solidFill>
          <a:latin typeface="Arial" charset="0"/>
        </a:defRPr>
      </a:lvl4pPr>
      <a:lvl5pPr algn="ctr" rtl="0" fontAlgn="base">
        <a:spcBef>
          <a:spcPct val="0"/>
        </a:spcBef>
        <a:spcAft>
          <a:spcPct val="0"/>
        </a:spcAft>
        <a:defRPr sz="4000" b="1">
          <a:solidFill>
            <a:schemeClr val="bg1"/>
          </a:solidFill>
          <a:latin typeface="Arial"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fontAlgn="base">
        <a:spcBef>
          <a:spcPct val="50000"/>
        </a:spcBef>
        <a:spcAft>
          <a:spcPct val="0"/>
        </a:spcAft>
        <a:buClr>
          <a:srgbClr val="FFFF00"/>
        </a:buClr>
        <a:buSzPct val="85000"/>
        <a:buFont typeface="Wingdings 2" pitchFamily="18" charset="2"/>
        <a:buChar char="£"/>
        <a:defRPr sz="3200">
          <a:solidFill>
            <a:schemeClr val="bg1"/>
          </a:solidFill>
          <a:latin typeface="+mn-lt"/>
          <a:ea typeface="+mn-ea"/>
          <a:cs typeface="+mn-cs"/>
        </a:defRPr>
      </a:lvl1pPr>
      <a:lvl2pPr marL="742950" indent="-285750" algn="l" rtl="0" fontAlgn="base">
        <a:spcBef>
          <a:spcPct val="50000"/>
        </a:spcBef>
        <a:spcAft>
          <a:spcPct val="0"/>
        </a:spcAft>
        <a:buClr>
          <a:srgbClr val="FFFF00"/>
        </a:buClr>
        <a:buSzPct val="85000"/>
        <a:buFont typeface="Wingdings" pitchFamily="2" charset="2"/>
        <a:buChar char="§"/>
        <a:defRPr sz="2800">
          <a:solidFill>
            <a:schemeClr val="bg1"/>
          </a:solidFill>
          <a:latin typeface="+mn-lt"/>
        </a:defRPr>
      </a:lvl2pPr>
      <a:lvl3pPr marL="1143000" indent="-228600" algn="l" rtl="0" fontAlgn="base">
        <a:spcBef>
          <a:spcPct val="50000"/>
        </a:spcBef>
        <a:spcAft>
          <a:spcPct val="0"/>
        </a:spcAft>
        <a:buClr>
          <a:srgbClr val="FFFF00"/>
        </a:buClr>
        <a:buSzPct val="85000"/>
        <a:buFont typeface="Wingdings 2" pitchFamily="18" charset="2"/>
        <a:buChar char="£"/>
        <a:defRPr sz="2400">
          <a:solidFill>
            <a:schemeClr val="bg1"/>
          </a:solidFill>
          <a:latin typeface="+mn-lt"/>
        </a:defRPr>
      </a:lvl3pPr>
      <a:lvl4pPr marL="16002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4pPr>
      <a:lvl5pPr marL="20574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5pPr>
      <a:lvl6pPr marL="25146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6pPr>
      <a:lvl7pPr marL="29718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7pPr>
      <a:lvl8pPr marL="34290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8pPr>
      <a:lvl9pPr marL="3886200" indent="-228600" algn="l" rtl="0" fontAlgn="base">
        <a:spcBef>
          <a:spcPct val="50000"/>
        </a:spcBef>
        <a:spcAft>
          <a:spcPct val="0"/>
        </a:spcAft>
        <a:buClr>
          <a:srgbClr val="FFFF00"/>
        </a:buClr>
        <a:buSzPct val="85000"/>
        <a:buFont typeface="Wingdings 2" pitchFamily="18"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685800" y="2411015"/>
            <a:ext cx="7847013" cy="1037630"/>
          </a:xfrm>
        </p:spPr>
        <p:txBody>
          <a:bodyPr/>
          <a:lstStyle/>
          <a:p>
            <a:r>
              <a:rPr lang="tr-TR" sz="3600" dirty="0" smtClean="0">
                <a:solidFill>
                  <a:srgbClr val="FFFF00"/>
                </a:solidFill>
              </a:rPr>
              <a:t>Anne </a:t>
            </a:r>
            <a:r>
              <a:rPr lang="tr-TR" sz="3600" dirty="0">
                <a:solidFill>
                  <a:srgbClr val="FFFF00"/>
                </a:solidFill>
              </a:rPr>
              <a:t>- Babalar için Bilgiler</a:t>
            </a:r>
          </a:p>
        </p:txBody>
      </p:sp>
      <p:sp>
        <p:nvSpPr>
          <p:cNvPr id="13" name="WordArt 7"/>
          <p:cNvSpPr>
            <a:spLocks noChangeArrowheads="1" noChangeShapeType="1" noTextEdit="1"/>
          </p:cNvSpPr>
          <p:nvPr/>
        </p:nvSpPr>
        <p:spPr bwMode="auto">
          <a:xfrm>
            <a:off x="3166269" y="4825702"/>
            <a:ext cx="2886075" cy="4524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CC00"/>
                </a:solidFill>
                <a:latin typeface="Arial Black"/>
              </a:rPr>
              <a:t>www.yeniden.org.tr</a:t>
            </a:r>
          </a:p>
        </p:txBody>
      </p:sp>
      <p:sp>
        <p:nvSpPr>
          <p:cNvPr id="14" name="Text Box 8"/>
          <p:cNvSpPr txBox="1">
            <a:spLocks noChangeArrowheads="1"/>
          </p:cNvSpPr>
          <p:nvPr/>
        </p:nvSpPr>
        <p:spPr bwMode="auto">
          <a:xfrm>
            <a:off x="982663" y="5681365"/>
            <a:ext cx="6673850" cy="915987"/>
          </a:xfrm>
          <a:prstGeom prst="rect">
            <a:avLst/>
          </a:prstGeom>
          <a:noFill/>
          <a:ln w="9525">
            <a:noFill/>
            <a:miter lim="800000"/>
            <a:headEnd/>
            <a:tailEnd/>
          </a:ln>
          <a:effectLst/>
        </p:spPr>
        <p:txBody>
          <a:bodyPr wrap="none">
            <a:spAutoFit/>
          </a:bodyPr>
          <a:lstStyle/>
          <a:p>
            <a:pPr algn="ctr"/>
            <a:r>
              <a:rPr lang="tr-TR" b="1">
                <a:solidFill>
                  <a:schemeClr val="bg1"/>
                </a:solidFill>
              </a:rPr>
              <a:t>Hazırlayanlar:</a:t>
            </a:r>
          </a:p>
          <a:p>
            <a:pPr algn="ctr"/>
            <a:endParaRPr lang="tr-TR" b="1">
              <a:solidFill>
                <a:srgbClr val="FFFF00"/>
              </a:solidFill>
            </a:endParaRPr>
          </a:p>
          <a:p>
            <a:pPr algn="ctr"/>
            <a:r>
              <a:rPr lang="tr-TR" b="1">
                <a:solidFill>
                  <a:srgbClr val="FFFF00"/>
                </a:solidFill>
              </a:rPr>
              <a:t>Kültegin Ögel, Ceyda Y. Eke, Sevil Taner, Itır Tarı, Bilge Erol</a:t>
            </a:r>
          </a:p>
        </p:txBody>
      </p:sp>
      <p:sp>
        <p:nvSpPr>
          <p:cNvPr id="16" name="15 Metin kutusu"/>
          <p:cNvSpPr txBox="1"/>
          <p:nvPr/>
        </p:nvSpPr>
        <p:spPr>
          <a:xfrm>
            <a:off x="1027364" y="1772816"/>
            <a:ext cx="7163884" cy="707886"/>
          </a:xfrm>
          <a:prstGeom prst="rect">
            <a:avLst/>
          </a:prstGeom>
          <a:solidFill>
            <a:schemeClr val="bg1"/>
          </a:solidFill>
          <a:ln>
            <a:noFill/>
          </a:ln>
        </p:spPr>
        <p:txBody>
          <a:bodyPr wrap="none" rtlCol="0">
            <a:spAutoFit/>
          </a:bodyPr>
          <a:lstStyle/>
          <a:p>
            <a:r>
              <a:rPr lang="tr-TR" sz="4000" b="1" dirty="0" smtClean="0">
                <a:latin typeface="Calibri" pitchFamily="34" charset="0"/>
              </a:rPr>
              <a:t>BAĞIMLILIK ÖNLEME PROGRAMI</a:t>
            </a:r>
            <a:endParaRPr lang="en-US" sz="40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Slayt Numarası Yer Tutucusu"/>
          <p:cNvSpPr>
            <a:spLocks noGrp="1"/>
          </p:cNvSpPr>
          <p:nvPr>
            <p:ph type="sldNum" sz="quarter" idx="10"/>
          </p:nvPr>
        </p:nvSpPr>
        <p:spPr/>
        <p:txBody>
          <a:bodyPr/>
          <a:lstStyle/>
          <a:p>
            <a:fld id="{3EB49A26-C8EF-439C-AAF0-34C572A79CC7}" type="slidenum">
              <a:rPr lang="tr-TR"/>
              <a:pPr/>
              <a:t>10</a:t>
            </a:fld>
            <a:endParaRPr lang="tr-TR"/>
          </a:p>
        </p:txBody>
      </p:sp>
      <p:sp>
        <p:nvSpPr>
          <p:cNvPr id="139266" name="Rectangle 2"/>
          <p:cNvSpPr>
            <a:spLocks noGrp="1" noChangeArrowheads="1"/>
          </p:cNvSpPr>
          <p:nvPr>
            <p:ph type="title"/>
          </p:nvPr>
        </p:nvSpPr>
        <p:spPr/>
        <p:txBody>
          <a:bodyPr/>
          <a:lstStyle/>
          <a:p>
            <a:r>
              <a:rPr lang="tr-TR"/>
              <a:t>Eroin resimleri</a:t>
            </a:r>
          </a:p>
        </p:txBody>
      </p:sp>
      <p:pic>
        <p:nvPicPr>
          <p:cNvPr id="139268" name="Picture 4" descr="heroin3"/>
          <p:cNvPicPr>
            <a:picLocks noChangeAspect="1" noChangeArrowheads="1"/>
          </p:cNvPicPr>
          <p:nvPr/>
        </p:nvPicPr>
        <p:blipFill>
          <a:blip r:embed="rId2" cstate="print"/>
          <a:srcRect/>
          <a:stretch>
            <a:fillRect/>
          </a:stretch>
        </p:blipFill>
        <p:spPr bwMode="auto">
          <a:xfrm>
            <a:off x="250825" y="1585913"/>
            <a:ext cx="4968875" cy="3384550"/>
          </a:xfrm>
          <a:prstGeom prst="rect">
            <a:avLst/>
          </a:prstGeom>
          <a:noFill/>
        </p:spPr>
      </p:pic>
      <p:pic>
        <p:nvPicPr>
          <p:cNvPr id="139270" name="Picture 6" descr="heroin1"/>
          <p:cNvPicPr>
            <a:picLocks noChangeAspect="1" noChangeArrowheads="1"/>
          </p:cNvPicPr>
          <p:nvPr/>
        </p:nvPicPr>
        <p:blipFill>
          <a:blip r:embed="rId3" cstate="print"/>
          <a:srcRect/>
          <a:stretch>
            <a:fillRect/>
          </a:stretch>
        </p:blipFill>
        <p:spPr bwMode="auto">
          <a:xfrm>
            <a:off x="5354638" y="1609725"/>
            <a:ext cx="3681412" cy="2928938"/>
          </a:xfrm>
          <a:prstGeom prst="rect">
            <a:avLst/>
          </a:prstGeom>
          <a:noFill/>
        </p:spPr>
      </p:pic>
      <p:sp>
        <p:nvSpPr>
          <p:cNvPr id="139271" name="Text Box 7"/>
          <p:cNvSpPr txBox="1">
            <a:spLocks noChangeArrowheads="1"/>
          </p:cNvSpPr>
          <p:nvPr/>
        </p:nvSpPr>
        <p:spPr bwMode="auto">
          <a:xfrm>
            <a:off x="1095375" y="5276850"/>
            <a:ext cx="1931988" cy="457200"/>
          </a:xfrm>
          <a:prstGeom prst="rect">
            <a:avLst/>
          </a:prstGeom>
          <a:noFill/>
          <a:ln w="9525">
            <a:noFill/>
            <a:miter lim="800000"/>
            <a:headEnd/>
            <a:tailEnd/>
          </a:ln>
          <a:effectLst/>
        </p:spPr>
        <p:txBody>
          <a:bodyPr wrap="none">
            <a:spAutoFit/>
          </a:bodyPr>
          <a:lstStyle/>
          <a:p>
            <a:r>
              <a:rPr lang="tr-TR" sz="2400">
                <a:solidFill>
                  <a:schemeClr val="bg1"/>
                </a:solidFill>
              </a:rPr>
              <a:t>Piyasa eroini</a:t>
            </a:r>
          </a:p>
        </p:txBody>
      </p:sp>
      <p:sp>
        <p:nvSpPr>
          <p:cNvPr id="139272" name="Text Box 8"/>
          <p:cNvSpPr txBox="1">
            <a:spLocks noChangeArrowheads="1"/>
          </p:cNvSpPr>
          <p:nvPr/>
        </p:nvSpPr>
        <p:spPr bwMode="auto">
          <a:xfrm>
            <a:off x="6353175" y="5276850"/>
            <a:ext cx="1404938" cy="457200"/>
          </a:xfrm>
          <a:prstGeom prst="rect">
            <a:avLst/>
          </a:prstGeom>
          <a:noFill/>
          <a:ln w="9525">
            <a:noFill/>
            <a:miter lim="800000"/>
            <a:headEnd/>
            <a:tailEnd/>
          </a:ln>
          <a:effectLst/>
        </p:spPr>
        <p:txBody>
          <a:bodyPr wrap="none">
            <a:spAutoFit/>
          </a:bodyPr>
          <a:lstStyle/>
          <a:p>
            <a:r>
              <a:rPr lang="tr-TR" sz="2400">
                <a:solidFill>
                  <a:schemeClr val="bg1"/>
                </a:solidFill>
              </a:rPr>
              <a:t>Saf eroin</a:t>
            </a:r>
          </a:p>
        </p:txBody>
      </p:sp>
      <p:sp>
        <p:nvSpPr>
          <p:cNvPr id="139273" name="Line 9"/>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C840520F-DE78-4062-9939-CDC8682EC147}" type="slidenum">
              <a:rPr lang="tr-TR"/>
              <a:pPr/>
              <a:t>11</a:t>
            </a:fld>
            <a:endParaRPr lang="tr-TR"/>
          </a:p>
        </p:txBody>
      </p:sp>
      <p:sp>
        <p:nvSpPr>
          <p:cNvPr id="152578" name="Rectangle 2"/>
          <p:cNvSpPr>
            <a:spLocks noGrp="1" noChangeArrowheads="1"/>
          </p:cNvSpPr>
          <p:nvPr>
            <p:ph type="title"/>
          </p:nvPr>
        </p:nvSpPr>
        <p:spPr/>
        <p:txBody>
          <a:bodyPr/>
          <a:lstStyle/>
          <a:p>
            <a:r>
              <a:rPr lang="tr-TR" sz="3600"/>
              <a:t>İ</a:t>
            </a:r>
            <a:r>
              <a:rPr lang="tr-TR" sz="3600">
                <a:cs typeface="Times New Roman" pitchFamily="18" charset="0"/>
              </a:rPr>
              <a:t>laç Olarak Kullan</a:t>
            </a:r>
            <a:r>
              <a:rPr lang="tr-TR" sz="3600"/>
              <a:t>ı</a:t>
            </a:r>
            <a:r>
              <a:rPr lang="tr-TR" sz="3600">
                <a:cs typeface="Times New Roman" pitchFamily="18" charset="0"/>
              </a:rPr>
              <a:t>lan Ancak Ba</a:t>
            </a:r>
            <a:r>
              <a:rPr lang="tr-TR" sz="3600"/>
              <a:t>ğı</a:t>
            </a:r>
            <a:r>
              <a:rPr lang="tr-TR" sz="3600">
                <a:cs typeface="Times New Roman" pitchFamily="18" charset="0"/>
              </a:rPr>
              <a:t>ml</a:t>
            </a:r>
            <a:r>
              <a:rPr lang="tr-TR" sz="3600"/>
              <a:t>ı</a:t>
            </a:r>
            <a:r>
              <a:rPr lang="tr-TR" sz="3600">
                <a:cs typeface="Times New Roman" pitchFamily="18" charset="0"/>
              </a:rPr>
              <a:t>l</a:t>
            </a:r>
            <a:r>
              <a:rPr lang="tr-TR" sz="3600"/>
              <a:t>ı</a:t>
            </a:r>
            <a:r>
              <a:rPr lang="tr-TR" sz="3600">
                <a:cs typeface="Times New Roman" pitchFamily="18" charset="0"/>
              </a:rPr>
              <a:t>k Yapabilecek Maddeler</a:t>
            </a:r>
          </a:p>
        </p:txBody>
      </p:sp>
      <p:sp>
        <p:nvSpPr>
          <p:cNvPr id="152579" name="Rectangle 3"/>
          <p:cNvSpPr>
            <a:spLocks noGrp="1" noChangeArrowheads="1"/>
          </p:cNvSpPr>
          <p:nvPr>
            <p:ph type="body" idx="1"/>
          </p:nvPr>
        </p:nvSpPr>
        <p:spPr/>
        <p:txBody>
          <a:bodyPr/>
          <a:lstStyle/>
          <a:p>
            <a:r>
              <a:rPr lang="tr-TR" sz="2800"/>
              <a:t>Eczanelerde yeşil ve kırmızı reçete ile satılan ilaçlardır.</a:t>
            </a:r>
          </a:p>
          <a:p>
            <a:r>
              <a:rPr lang="en-US" sz="2800"/>
              <a:t>Diazem, Nervium, </a:t>
            </a:r>
            <a:r>
              <a:rPr lang="tr-TR" sz="2800"/>
              <a:t>Xanax, </a:t>
            </a:r>
            <a:r>
              <a:rPr lang="en-US" sz="2800"/>
              <a:t>Tranxilene</a:t>
            </a:r>
            <a:r>
              <a:rPr lang="en-US" sz="2800">
                <a:cs typeface="Times New Roman" pitchFamily="18" charset="0"/>
              </a:rPr>
              <a:t>, Ativan, Rivotril</a:t>
            </a:r>
            <a:r>
              <a:rPr lang="tr-TR" sz="2800"/>
              <a:t>, </a:t>
            </a:r>
            <a:r>
              <a:rPr lang="en-US" sz="2800">
                <a:cs typeface="Times New Roman" pitchFamily="18" charset="0"/>
              </a:rPr>
              <a:t>Akineton</a:t>
            </a:r>
            <a:r>
              <a:rPr lang="tr-TR" sz="2800">
                <a:cs typeface="Times New Roman" pitchFamily="18" charset="0"/>
              </a:rPr>
              <a:t> ve </a:t>
            </a:r>
            <a:r>
              <a:rPr lang="en-US" sz="2800">
                <a:cs typeface="Times New Roman" pitchFamily="18" charset="0"/>
              </a:rPr>
              <a:t>Rohypnol </a:t>
            </a:r>
            <a:r>
              <a:rPr lang="tr-TR" sz="2800"/>
              <a:t>gibi...</a:t>
            </a:r>
          </a:p>
          <a:p>
            <a:r>
              <a:rPr lang="tr-TR" sz="2800"/>
              <a:t>Alındıkları zaman rahatlama ve gevşemeye yol açarlar. </a:t>
            </a:r>
          </a:p>
          <a:p>
            <a:r>
              <a:rPr lang="tr-TR" sz="2800"/>
              <a:t>Reflekslerde zayıflama ve uyku hali belirir. </a:t>
            </a:r>
          </a:p>
          <a:p>
            <a:r>
              <a:rPr lang="tr-TR" sz="2800"/>
              <a:t>Alkol ile alındıklarında etkileri daha da artar.</a:t>
            </a:r>
          </a:p>
        </p:txBody>
      </p:sp>
      <p:sp>
        <p:nvSpPr>
          <p:cNvPr id="152580"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9E93B896-B924-466C-BC82-3209EB730C58}" type="slidenum">
              <a:rPr lang="tr-TR"/>
              <a:pPr/>
              <a:t>12</a:t>
            </a:fld>
            <a:endParaRPr lang="tr-TR"/>
          </a:p>
        </p:txBody>
      </p:sp>
      <p:sp>
        <p:nvSpPr>
          <p:cNvPr id="153602" name="Rectangle 2"/>
          <p:cNvSpPr>
            <a:spLocks noGrp="1" noChangeArrowheads="1"/>
          </p:cNvSpPr>
          <p:nvPr>
            <p:ph type="title"/>
          </p:nvPr>
        </p:nvSpPr>
        <p:spPr/>
        <p:txBody>
          <a:bodyPr/>
          <a:lstStyle/>
          <a:p>
            <a:r>
              <a:rPr lang="tr-TR" sz="3600"/>
              <a:t>İ</a:t>
            </a:r>
            <a:r>
              <a:rPr lang="tr-TR" sz="3600">
                <a:cs typeface="Times New Roman" pitchFamily="18" charset="0"/>
              </a:rPr>
              <a:t>laç Olarak Kullan</a:t>
            </a:r>
            <a:r>
              <a:rPr lang="tr-TR" sz="3600"/>
              <a:t>ı</a:t>
            </a:r>
            <a:r>
              <a:rPr lang="tr-TR" sz="3600">
                <a:cs typeface="Times New Roman" pitchFamily="18" charset="0"/>
              </a:rPr>
              <a:t>lan Ancak Ba</a:t>
            </a:r>
            <a:r>
              <a:rPr lang="tr-TR" sz="3600"/>
              <a:t>ğı</a:t>
            </a:r>
            <a:r>
              <a:rPr lang="tr-TR" sz="3600">
                <a:cs typeface="Times New Roman" pitchFamily="18" charset="0"/>
              </a:rPr>
              <a:t>ml</a:t>
            </a:r>
            <a:r>
              <a:rPr lang="tr-TR" sz="3600"/>
              <a:t>ı</a:t>
            </a:r>
            <a:r>
              <a:rPr lang="tr-TR" sz="3600">
                <a:cs typeface="Times New Roman" pitchFamily="18" charset="0"/>
              </a:rPr>
              <a:t>l</a:t>
            </a:r>
            <a:r>
              <a:rPr lang="tr-TR" sz="3600"/>
              <a:t>ı</a:t>
            </a:r>
            <a:r>
              <a:rPr lang="tr-TR" sz="3600">
                <a:cs typeface="Times New Roman" pitchFamily="18" charset="0"/>
              </a:rPr>
              <a:t>k Yapabilecek Maddeler</a:t>
            </a:r>
          </a:p>
        </p:txBody>
      </p:sp>
      <p:sp>
        <p:nvSpPr>
          <p:cNvPr id="153603" name="Rectangle 3"/>
          <p:cNvSpPr>
            <a:spLocks noGrp="1" noChangeArrowheads="1"/>
          </p:cNvSpPr>
          <p:nvPr>
            <p:ph type="body" idx="1"/>
          </p:nvPr>
        </p:nvSpPr>
        <p:spPr>
          <a:xfrm>
            <a:off x="457200" y="1773238"/>
            <a:ext cx="8229600" cy="4103687"/>
          </a:xfrm>
        </p:spPr>
        <p:txBody>
          <a:bodyPr/>
          <a:lstStyle/>
          <a:p>
            <a:pPr>
              <a:lnSpc>
                <a:spcPct val="90000"/>
              </a:lnSpc>
            </a:pPr>
            <a:r>
              <a:rPr lang="tr-TR" sz="2800"/>
              <a:t>Eczanelerde yeşil ve kırmızı reçete ile satılmayan bazı ilaçlarda bağımlılık yapabilir.</a:t>
            </a:r>
          </a:p>
          <a:p>
            <a:pPr>
              <a:lnSpc>
                <a:spcPct val="90000"/>
              </a:lnSpc>
            </a:pPr>
            <a:r>
              <a:rPr lang="tr-TR" sz="2800"/>
              <a:t>Aferin, Tantum ve </a:t>
            </a:r>
            <a:r>
              <a:rPr lang="en-US" sz="2800">
                <a:cs typeface="Times New Roman" pitchFamily="18" charset="0"/>
              </a:rPr>
              <a:t>Lomotil</a:t>
            </a:r>
            <a:r>
              <a:rPr lang="tr-TR" sz="2800"/>
              <a:t> gibi...</a:t>
            </a:r>
          </a:p>
          <a:p>
            <a:pPr>
              <a:lnSpc>
                <a:spcPct val="90000"/>
              </a:lnSpc>
            </a:pPr>
            <a:r>
              <a:rPr lang="tr-TR" sz="2800"/>
              <a:t>Ciddi bağımlılık yapabilirler.</a:t>
            </a:r>
          </a:p>
          <a:p>
            <a:pPr>
              <a:lnSpc>
                <a:spcPct val="90000"/>
              </a:lnSpc>
            </a:pPr>
            <a:r>
              <a:rPr lang="tr-TR" sz="2800"/>
              <a:t>Yoksunluk belirtileri gözlenebilir ve bu yoksunluk tabloları hayatı tehdit edici olabilir.</a:t>
            </a:r>
          </a:p>
        </p:txBody>
      </p:sp>
      <p:sp>
        <p:nvSpPr>
          <p:cNvPr id="153604"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Slayt Numarası Yer Tutucusu"/>
          <p:cNvSpPr>
            <a:spLocks noGrp="1"/>
          </p:cNvSpPr>
          <p:nvPr>
            <p:ph type="sldNum" sz="quarter" idx="10"/>
          </p:nvPr>
        </p:nvSpPr>
        <p:spPr/>
        <p:txBody>
          <a:bodyPr/>
          <a:lstStyle/>
          <a:p>
            <a:fld id="{6C07015C-FCE1-4DE0-9F89-1AF99B9E6B55}" type="slidenum">
              <a:rPr lang="tr-TR"/>
              <a:pPr/>
              <a:t>13</a:t>
            </a:fld>
            <a:endParaRPr lang="tr-TR"/>
          </a:p>
        </p:txBody>
      </p:sp>
      <p:sp>
        <p:nvSpPr>
          <p:cNvPr id="154626" name="Rectangle 2"/>
          <p:cNvSpPr>
            <a:spLocks noGrp="1" noChangeArrowheads="1"/>
          </p:cNvSpPr>
          <p:nvPr>
            <p:ph type="title"/>
          </p:nvPr>
        </p:nvSpPr>
        <p:spPr/>
        <p:txBody>
          <a:bodyPr/>
          <a:lstStyle/>
          <a:p>
            <a:r>
              <a:rPr lang="tr-TR"/>
              <a:t>Önleyici ve Risk Yaratan Faktörler Nedir?</a:t>
            </a:r>
          </a:p>
        </p:txBody>
      </p:sp>
      <p:pic>
        <p:nvPicPr>
          <p:cNvPr id="154628" name="Picture 4"/>
          <p:cNvPicPr>
            <a:picLocks noChangeAspect="1" noChangeArrowheads="1"/>
          </p:cNvPicPr>
          <p:nvPr/>
        </p:nvPicPr>
        <p:blipFill>
          <a:blip r:embed="rId2" cstate="print"/>
          <a:srcRect/>
          <a:stretch>
            <a:fillRect/>
          </a:stretch>
        </p:blipFill>
        <p:spPr bwMode="auto">
          <a:xfrm>
            <a:off x="2176463" y="1836738"/>
            <a:ext cx="5275262" cy="4976812"/>
          </a:xfrm>
          <a:prstGeom prst="rect">
            <a:avLst/>
          </a:prstGeom>
          <a:noFill/>
          <a:ln w="9525">
            <a:noFill/>
            <a:miter lim="800000"/>
            <a:headEnd/>
            <a:tailEnd/>
          </a:ln>
          <a:effectLst/>
        </p:spPr>
      </p:pic>
      <p:grpSp>
        <p:nvGrpSpPr>
          <p:cNvPr id="154651" name="Group 27"/>
          <p:cNvGrpSpPr>
            <a:grpSpLocks/>
          </p:cNvGrpSpPr>
          <p:nvPr/>
        </p:nvGrpSpPr>
        <p:grpSpPr bwMode="auto">
          <a:xfrm>
            <a:off x="376238" y="1844675"/>
            <a:ext cx="1268412" cy="1439863"/>
            <a:chOff x="158" y="935"/>
            <a:chExt cx="799" cy="907"/>
          </a:xfrm>
        </p:grpSpPr>
        <p:sp>
          <p:nvSpPr>
            <p:cNvPr id="154631" name="Oval 7"/>
            <p:cNvSpPr>
              <a:spLocks noChangeArrowheads="1"/>
            </p:cNvSpPr>
            <p:nvPr/>
          </p:nvSpPr>
          <p:spPr bwMode="auto">
            <a:xfrm>
              <a:off x="158" y="935"/>
              <a:ext cx="799" cy="907"/>
            </a:xfrm>
            <a:prstGeom prst="ellipse">
              <a:avLst/>
            </a:prstGeom>
            <a:noFill/>
            <a:ln w="57150">
              <a:solidFill>
                <a:srgbClr val="FF9900"/>
              </a:solidFill>
              <a:round/>
              <a:headEnd/>
              <a:tailEnd/>
            </a:ln>
            <a:effectLst/>
          </p:spPr>
          <p:txBody>
            <a:bodyPr wrap="none" anchor="ctr"/>
            <a:lstStyle/>
            <a:p>
              <a:endParaRPr lang="en-US"/>
            </a:p>
          </p:txBody>
        </p:sp>
        <p:sp>
          <p:nvSpPr>
            <p:cNvPr id="154645" name="Freeform 21"/>
            <p:cNvSpPr>
              <a:spLocks/>
            </p:cNvSpPr>
            <p:nvPr/>
          </p:nvSpPr>
          <p:spPr bwMode="auto">
            <a:xfrm>
              <a:off x="476" y="1616"/>
              <a:ext cx="166" cy="102"/>
            </a:xfrm>
            <a:custGeom>
              <a:avLst/>
              <a:gdLst/>
              <a:ahLst/>
              <a:cxnLst>
                <a:cxn ang="0">
                  <a:pos x="91" y="1"/>
                </a:cxn>
                <a:cxn ang="0">
                  <a:pos x="107" y="2"/>
                </a:cxn>
                <a:cxn ang="0">
                  <a:pos x="123" y="7"/>
                </a:cxn>
                <a:cxn ang="0">
                  <a:pos x="135" y="11"/>
                </a:cxn>
                <a:cxn ang="0">
                  <a:pos x="147" y="18"/>
                </a:cxn>
                <a:cxn ang="0">
                  <a:pos x="156" y="27"/>
                </a:cxn>
                <a:cxn ang="0">
                  <a:pos x="162" y="36"/>
                </a:cxn>
                <a:cxn ang="0">
                  <a:pos x="166" y="46"/>
                </a:cxn>
                <a:cxn ang="0">
                  <a:pos x="166" y="56"/>
                </a:cxn>
                <a:cxn ang="0">
                  <a:pos x="162" y="66"/>
                </a:cxn>
                <a:cxn ang="0">
                  <a:pos x="156" y="76"/>
                </a:cxn>
                <a:cxn ang="0">
                  <a:pos x="147" y="83"/>
                </a:cxn>
                <a:cxn ang="0">
                  <a:pos x="135" y="91"/>
                </a:cxn>
                <a:cxn ang="0">
                  <a:pos x="123" y="96"/>
                </a:cxn>
                <a:cxn ang="0">
                  <a:pos x="107" y="101"/>
                </a:cxn>
                <a:cxn ang="0">
                  <a:pos x="91" y="102"/>
                </a:cxn>
                <a:cxn ang="0">
                  <a:pos x="75" y="102"/>
                </a:cxn>
                <a:cxn ang="0">
                  <a:pos x="59" y="101"/>
                </a:cxn>
                <a:cxn ang="0">
                  <a:pos x="44" y="96"/>
                </a:cxn>
                <a:cxn ang="0">
                  <a:pos x="31" y="91"/>
                </a:cxn>
                <a:cxn ang="0">
                  <a:pos x="19" y="83"/>
                </a:cxn>
                <a:cxn ang="0">
                  <a:pos x="11" y="76"/>
                </a:cxn>
                <a:cxn ang="0">
                  <a:pos x="4" y="66"/>
                </a:cxn>
                <a:cxn ang="0">
                  <a:pos x="0" y="56"/>
                </a:cxn>
                <a:cxn ang="0">
                  <a:pos x="0" y="46"/>
                </a:cxn>
                <a:cxn ang="0">
                  <a:pos x="4" y="36"/>
                </a:cxn>
                <a:cxn ang="0">
                  <a:pos x="11" y="27"/>
                </a:cxn>
                <a:cxn ang="0">
                  <a:pos x="19" y="18"/>
                </a:cxn>
                <a:cxn ang="0">
                  <a:pos x="31" y="11"/>
                </a:cxn>
                <a:cxn ang="0">
                  <a:pos x="44" y="7"/>
                </a:cxn>
                <a:cxn ang="0">
                  <a:pos x="59" y="2"/>
                </a:cxn>
                <a:cxn ang="0">
                  <a:pos x="75" y="1"/>
                </a:cxn>
              </a:cxnLst>
              <a:rect l="0" t="0" r="r" b="b"/>
              <a:pathLst>
                <a:path w="166" h="102">
                  <a:moveTo>
                    <a:pt x="83" y="0"/>
                  </a:moveTo>
                  <a:lnTo>
                    <a:pt x="91" y="1"/>
                  </a:lnTo>
                  <a:lnTo>
                    <a:pt x="100" y="1"/>
                  </a:lnTo>
                  <a:lnTo>
                    <a:pt x="107" y="2"/>
                  </a:lnTo>
                  <a:lnTo>
                    <a:pt x="115" y="4"/>
                  </a:lnTo>
                  <a:lnTo>
                    <a:pt x="123" y="7"/>
                  </a:lnTo>
                  <a:lnTo>
                    <a:pt x="130" y="8"/>
                  </a:lnTo>
                  <a:lnTo>
                    <a:pt x="135" y="11"/>
                  </a:lnTo>
                  <a:lnTo>
                    <a:pt x="142" y="15"/>
                  </a:lnTo>
                  <a:lnTo>
                    <a:pt x="147" y="18"/>
                  </a:lnTo>
                  <a:lnTo>
                    <a:pt x="151" y="23"/>
                  </a:lnTo>
                  <a:lnTo>
                    <a:pt x="156" y="27"/>
                  </a:lnTo>
                  <a:lnTo>
                    <a:pt x="159" y="31"/>
                  </a:lnTo>
                  <a:lnTo>
                    <a:pt x="162" y="36"/>
                  </a:lnTo>
                  <a:lnTo>
                    <a:pt x="164" y="41"/>
                  </a:lnTo>
                  <a:lnTo>
                    <a:pt x="166" y="46"/>
                  </a:lnTo>
                  <a:lnTo>
                    <a:pt x="166" y="52"/>
                  </a:lnTo>
                  <a:lnTo>
                    <a:pt x="166" y="56"/>
                  </a:lnTo>
                  <a:lnTo>
                    <a:pt x="164" y="62"/>
                  </a:lnTo>
                  <a:lnTo>
                    <a:pt x="162" y="66"/>
                  </a:lnTo>
                  <a:lnTo>
                    <a:pt x="159" y="72"/>
                  </a:lnTo>
                  <a:lnTo>
                    <a:pt x="156" y="76"/>
                  </a:lnTo>
                  <a:lnTo>
                    <a:pt x="151" y="80"/>
                  </a:lnTo>
                  <a:lnTo>
                    <a:pt x="147" y="83"/>
                  </a:lnTo>
                  <a:lnTo>
                    <a:pt x="142" y="88"/>
                  </a:lnTo>
                  <a:lnTo>
                    <a:pt x="135" y="91"/>
                  </a:lnTo>
                  <a:lnTo>
                    <a:pt x="130" y="93"/>
                  </a:lnTo>
                  <a:lnTo>
                    <a:pt x="123" y="96"/>
                  </a:lnTo>
                  <a:lnTo>
                    <a:pt x="115" y="99"/>
                  </a:lnTo>
                  <a:lnTo>
                    <a:pt x="107" y="101"/>
                  </a:lnTo>
                  <a:lnTo>
                    <a:pt x="100" y="102"/>
                  </a:lnTo>
                  <a:lnTo>
                    <a:pt x="91" y="102"/>
                  </a:lnTo>
                  <a:lnTo>
                    <a:pt x="83" y="102"/>
                  </a:lnTo>
                  <a:lnTo>
                    <a:pt x="75" y="102"/>
                  </a:lnTo>
                  <a:lnTo>
                    <a:pt x="67" y="102"/>
                  </a:lnTo>
                  <a:lnTo>
                    <a:pt x="59" y="101"/>
                  </a:lnTo>
                  <a:lnTo>
                    <a:pt x="51" y="99"/>
                  </a:lnTo>
                  <a:lnTo>
                    <a:pt x="44" y="96"/>
                  </a:lnTo>
                  <a:lnTo>
                    <a:pt x="36" y="93"/>
                  </a:lnTo>
                  <a:lnTo>
                    <a:pt x="31" y="91"/>
                  </a:lnTo>
                  <a:lnTo>
                    <a:pt x="24" y="88"/>
                  </a:lnTo>
                  <a:lnTo>
                    <a:pt x="19" y="83"/>
                  </a:lnTo>
                  <a:lnTo>
                    <a:pt x="15" y="80"/>
                  </a:lnTo>
                  <a:lnTo>
                    <a:pt x="11" y="76"/>
                  </a:lnTo>
                  <a:lnTo>
                    <a:pt x="7" y="72"/>
                  </a:lnTo>
                  <a:lnTo>
                    <a:pt x="4" y="66"/>
                  </a:lnTo>
                  <a:lnTo>
                    <a:pt x="1" y="62"/>
                  </a:lnTo>
                  <a:lnTo>
                    <a:pt x="0" y="56"/>
                  </a:lnTo>
                  <a:lnTo>
                    <a:pt x="0" y="52"/>
                  </a:lnTo>
                  <a:lnTo>
                    <a:pt x="0" y="46"/>
                  </a:lnTo>
                  <a:lnTo>
                    <a:pt x="1" y="41"/>
                  </a:lnTo>
                  <a:lnTo>
                    <a:pt x="4" y="36"/>
                  </a:lnTo>
                  <a:lnTo>
                    <a:pt x="7" y="31"/>
                  </a:lnTo>
                  <a:lnTo>
                    <a:pt x="11" y="27"/>
                  </a:lnTo>
                  <a:lnTo>
                    <a:pt x="15" y="23"/>
                  </a:lnTo>
                  <a:lnTo>
                    <a:pt x="19" y="18"/>
                  </a:lnTo>
                  <a:lnTo>
                    <a:pt x="24" y="15"/>
                  </a:lnTo>
                  <a:lnTo>
                    <a:pt x="31" y="11"/>
                  </a:lnTo>
                  <a:lnTo>
                    <a:pt x="36" y="8"/>
                  </a:lnTo>
                  <a:lnTo>
                    <a:pt x="44" y="7"/>
                  </a:lnTo>
                  <a:lnTo>
                    <a:pt x="51" y="4"/>
                  </a:lnTo>
                  <a:lnTo>
                    <a:pt x="59" y="2"/>
                  </a:lnTo>
                  <a:lnTo>
                    <a:pt x="67" y="1"/>
                  </a:lnTo>
                  <a:lnTo>
                    <a:pt x="75" y="1"/>
                  </a:lnTo>
                  <a:lnTo>
                    <a:pt x="83" y="0"/>
                  </a:lnTo>
                  <a:close/>
                </a:path>
              </a:pathLst>
            </a:custGeom>
            <a:solidFill>
              <a:srgbClr val="FF9900"/>
            </a:solidFill>
            <a:ln w="9525">
              <a:solidFill>
                <a:srgbClr val="FF9900"/>
              </a:solidFill>
              <a:round/>
              <a:headEnd/>
              <a:tailEnd/>
            </a:ln>
          </p:spPr>
          <p:txBody>
            <a:bodyPr/>
            <a:lstStyle/>
            <a:p>
              <a:endParaRPr lang="en-US"/>
            </a:p>
          </p:txBody>
        </p:sp>
        <p:sp>
          <p:nvSpPr>
            <p:cNvPr id="154650" name="Freeform 26"/>
            <p:cNvSpPr>
              <a:spLocks/>
            </p:cNvSpPr>
            <p:nvPr/>
          </p:nvSpPr>
          <p:spPr bwMode="auto">
            <a:xfrm>
              <a:off x="372" y="1057"/>
              <a:ext cx="421" cy="468"/>
            </a:xfrm>
            <a:custGeom>
              <a:avLst/>
              <a:gdLst/>
              <a:ahLst/>
              <a:cxnLst>
                <a:cxn ang="0">
                  <a:pos x="73" y="227"/>
                </a:cxn>
                <a:cxn ang="0">
                  <a:pos x="86" y="208"/>
                </a:cxn>
                <a:cxn ang="0">
                  <a:pos x="100" y="192"/>
                </a:cxn>
                <a:cxn ang="0">
                  <a:pos x="114" y="179"/>
                </a:cxn>
                <a:cxn ang="0">
                  <a:pos x="130" y="167"/>
                </a:cxn>
                <a:cxn ang="0">
                  <a:pos x="148" y="157"/>
                </a:cxn>
                <a:cxn ang="0">
                  <a:pos x="165" y="150"/>
                </a:cxn>
                <a:cxn ang="0">
                  <a:pos x="181" y="144"/>
                </a:cxn>
                <a:cxn ang="0">
                  <a:pos x="197" y="143"/>
                </a:cxn>
                <a:cxn ang="0">
                  <a:pos x="212" y="143"/>
                </a:cxn>
                <a:cxn ang="0">
                  <a:pos x="227" y="146"/>
                </a:cxn>
                <a:cxn ang="0">
                  <a:pos x="240" y="150"/>
                </a:cxn>
                <a:cxn ang="0">
                  <a:pos x="251" y="157"/>
                </a:cxn>
                <a:cxn ang="0">
                  <a:pos x="260" y="167"/>
                </a:cxn>
                <a:cxn ang="0">
                  <a:pos x="267" y="179"/>
                </a:cxn>
                <a:cxn ang="0">
                  <a:pos x="271" y="193"/>
                </a:cxn>
                <a:cxn ang="0">
                  <a:pos x="272" y="209"/>
                </a:cxn>
                <a:cxn ang="0">
                  <a:pos x="269" y="227"/>
                </a:cxn>
                <a:cxn ang="0">
                  <a:pos x="260" y="243"/>
                </a:cxn>
                <a:cxn ang="0">
                  <a:pos x="248" y="257"/>
                </a:cxn>
                <a:cxn ang="0">
                  <a:pos x="232" y="270"/>
                </a:cxn>
                <a:cxn ang="0">
                  <a:pos x="213" y="282"/>
                </a:cxn>
                <a:cxn ang="0">
                  <a:pos x="194" y="292"/>
                </a:cxn>
                <a:cxn ang="0">
                  <a:pos x="173" y="300"/>
                </a:cxn>
                <a:cxn ang="0">
                  <a:pos x="153" y="308"/>
                </a:cxn>
                <a:cxn ang="0">
                  <a:pos x="133" y="312"/>
                </a:cxn>
                <a:cxn ang="0">
                  <a:pos x="114" y="313"/>
                </a:cxn>
                <a:cxn ang="0">
                  <a:pos x="211" y="468"/>
                </a:cxn>
                <a:cxn ang="0">
                  <a:pos x="252" y="365"/>
                </a:cxn>
                <a:cxn ang="0">
                  <a:pos x="271" y="364"/>
                </a:cxn>
                <a:cxn ang="0">
                  <a:pos x="288" y="361"/>
                </a:cxn>
                <a:cxn ang="0">
                  <a:pos x="307" y="358"/>
                </a:cxn>
                <a:cxn ang="0">
                  <a:pos x="324" y="352"/>
                </a:cxn>
                <a:cxn ang="0">
                  <a:pos x="343" y="345"/>
                </a:cxn>
                <a:cxn ang="0">
                  <a:pos x="365" y="328"/>
                </a:cxn>
                <a:cxn ang="0">
                  <a:pos x="385" y="308"/>
                </a:cxn>
                <a:cxn ang="0">
                  <a:pos x="400" y="282"/>
                </a:cxn>
                <a:cxn ang="0">
                  <a:pos x="412" y="254"/>
                </a:cxn>
                <a:cxn ang="0">
                  <a:pos x="419" y="224"/>
                </a:cxn>
                <a:cxn ang="0">
                  <a:pos x="421" y="193"/>
                </a:cxn>
                <a:cxn ang="0">
                  <a:pos x="420" y="162"/>
                </a:cxn>
                <a:cxn ang="0">
                  <a:pos x="415" y="133"/>
                </a:cxn>
                <a:cxn ang="0">
                  <a:pos x="404" y="105"/>
                </a:cxn>
                <a:cxn ang="0">
                  <a:pos x="388" y="81"/>
                </a:cxn>
                <a:cxn ang="0">
                  <a:pos x="356" y="52"/>
                </a:cxn>
                <a:cxn ang="0">
                  <a:pos x="316" y="26"/>
                </a:cxn>
                <a:cxn ang="0">
                  <a:pos x="276" y="9"/>
                </a:cxn>
                <a:cxn ang="0">
                  <a:pos x="236" y="0"/>
                </a:cxn>
                <a:cxn ang="0">
                  <a:pos x="196" y="0"/>
                </a:cxn>
                <a:cxn ang="0">
                  <a:pos x="156" y="7"/>
                </a:cxn>
                <a:cxn ang="0">
                  <a:pos x="118" y="22"/>
                </a:cxn>
                <a:cxn ang="0">
                  <a:pos x="84" y="42"/>
                </a:cxn>
                <a:cxn ang="0">
                  <a:pos x="52" y="69"/>
                </a:cxn>
                <a:cxn ang="0">
                  <a:pos x="24" y="101"/>
                </a:cxn>
                <a:cxn ang="0">
                  <a:pos x="0" y="137"/>
                </a:cxn>
              </a:cxnLst>
              <a:rect l="0" t="0" r="r" b="b"/>
              <a:pathLst>
                <a:path w="421" h="468">
                  <a:moveTo>
                    <a:pt x="0" y="137"/>
                  </a:moveTo>
                  <a:lnTo>
                    <a:pt x="68" y="232"/>
                  </a:lnTo>
                  <a:lnTo>
                    <a:pt x="73" y="227"/>
                  </a:lnTo>
                  <a:lnTo>
                    <a:pt x="77" y="219"/>
                  </a:lnTo>
                  <a:lnTo>
                    <a:pt x="81" y="214"/>
                  </a:lnTo>
                  <a:lnTo>
                    <a:pt x="86" y="208"/>
                  </a:lnTo>
                  <a:lnTo>
                    <a:pt x="90" y="202"/>
                  </a:lnTo>
                  <a:lnTo>
                    <a:pt x="94" y="198"/>
                  </a:lnTo>
                  <a:lnTo>
                    <a:pt x="100" y="192"/>
                  </a:lnTo>
                  <a:lnTo>
                    <a:pt x="104" y="188"/>
                  </a:lnTo>
                  <a:lnTo>
                    <a:pt x="109" y="183"/>
                  </a:lnTo>
                  <a:lnTo>
                    <a:pt x="114" y="179"/>
                  </a:lnTo>
                  <a:lnTo>
                    <a:pt x="120" y="175"/>
                  </a:lnTo>
                  <a:lnTo>
                    <a:pt x="125" y="170"/>
                  </a:lnTo>
                  <a:lnTo>
                    <a:pt x="130" y="167"/>
                  </a:lnTo>
                  <a:lnTo>
                    <a:pt x="136" y="163"/>
                  </a:lnTo>
                  <a:lnTo>
                    <a:pt x="142" y="160"/>
                  </a:lnTo>
                  <a:lnTo>
                    <a:pt x="148" y="157"/>
                  </a:lnTo>
                  <a:lnTo>
                    <a:pt x="153" y="154"/>
                  </a:lnTo>
                  <a:lnTo>
                    <a:pt x="158" y="152"/>
                  </a:lnTo>
                  <a:lnTo>
                    <a:pt x="165" y="150"/>
                  </a:lnTo>
                  <a:lnTo>
                    <a:pt x="170" y="147"/>
                  </a:lnTo>
                  <a:lnTo>
                    <a:pt x="176" y="146"/>
                  </a:lnTo>
                  <a:lnTo>
                    <a:pt x="181" y="144"/>
                  </a:lnTo>
                  <a:lnTo>
                    <a:pt x="186" y="144"/>
                  </a:lnTo>
                  <a:lnTo>
                    <a:pt x="192" y="143"/>
                  </a:lnTo>
                  <a:lnTo>
                    <a:pt x="197" y="143"/>
                  </a:lnTo>
                  <a:lnTo>
                    <a:pt x="202" y="143"/>
                  </a:lnTo>
                  <a:lnTo>
                    <a:pt x="208" y="143"/>
                  </a:lnTo>
                  <a:lnTo>
                    <a:pt x="212" y="143"/>
                  </a:lnTo>
                  <a:lnTo>
                    <a:pt x="217" y="143"/>
                  </a:lnTo>
                  <a:lnTo>
                    <a:pt x="223" y="144"/>
                  </a:lnTo>
                  <a:lnTo>
                    <a:pt x="227" y="146"/>
                  </a:lnTo>
                  <a:lnTo>
                    <a:pt x="231" y="147"/>
                  </a:lnTo>
                  <a:lnTo>
                    <a:pt x="236" y="149"/>
                  </a:lnTo>
                  <a:lnTo>
                    <a:pt x="240" y="150"/>
                  </a:lnTo>
                  <a:lnTo>
                    <a:pt x="244" y="153"/>
                  </a:lnTo>
                  <a:lnTo>
                    <a:pt x="247" y="154"/>
                  </a:lnTo>
                  <a:lnTo>
                    <a:pt x="251" y="157"/>
                  </a:lnTo>
                  <a:lnTo>
                    <a:pt x="255" y="160"/>
                  </a:lnTo>
                  <a:lnTo>
                    <a:pt x="257" y="163"/>
                  </a:lnTo>
                  <a:lnTo>
                    <a:pt x="260" y="167"/>
                  </a:lnTo>
                  <a:lnTo>
                    <a:pt x="263" y="170"/>
                  </a:lnTo>
                  <a:lnTo>
                    <a:pt x="265" y="175"/>
                  </a:lnTo>
                  <a:lnTo>
                    <a:pt x="267" y="179"/>
                  </a:lnTo>
                  <a:lnTo>
                    <a:pt x="269" y="183"/>
                  </a:lnTo>
                  <a:lnTo>
                    <a:pt x="271" y="188"/>
                  </a:lnTo>
                  <a:lnTo>
                    <a:pt x="271" y="193"/>
                  </a:lnTo>
                  <a:lnTo>
                    <a:pt x="272" y="198"/>
                  </a:lnTo>
                  <a:lnTo>
                    <a:pt x="272" y="204"/>
                  </a:lnTo>
                  <a:lnTo>
                    <a:pt x="272" y="209"/>
                  </a:lnTo>
                  <a:lnTo>
                    <a:pt x="272" y="215"/>
                  </a:lnTo>
                  <a:lnTo>
                    <a:pt x="271" y="221"/>
                  </a:lnTo>
                  <a:lnTo>
                    <a:pt x="269" y="227"/>
                  </a:lnTo>
                  <a:lnTo>
                    <a:pt x="267" y="231"/>
                  </a:lnTo>
                  <a:lnTo>
                    <a:pt x="264" y="237"/>
                  </a:lnTo>
                  <a:lnTo>
                    <a:pt x="260" y="243"/>
                  </a:lnTo>
                  <a:lnTo>
                    <a:pt x="256" y="247"/>
                  </a:lnTo>
                  <a:lnTo>
                    <a:pt x="252" y="251"/>
                  </a:lnTo>
                  <a:lnTo>
                    <a:pt x="248" y="257"/>
                  </a:lnTo>
                  <a:lnTo>
                    <a:pt x="243" y="261"/>
                  </a:lnTo>
                  <a:lnTo>
                    <a:pt x="237" y="266"/>
                  </a:lnTo>
                  <a:lnTo>
                    <a:pt x="232" y="270"/>
                  </a:lnTo>
                  <a:lnTo>
                    <a:pt x="227" y="274"/>
                  </a:lnTo>
                  <a:lnTo>
                    <a:pt x="220" y="279"/>
                  </a:lnTo>
                  <a:lnTo>
                    <a:pt x="213" y="282"/>
                  </a:lnTo>
                  <a:lnTo>
                    <a:pt x="208" y="286"/>
                  </a:lnTo>
                  <a:lnTo>
                    <a:pt x="201" y="289"/>
                  </a:lnTo>
                  <a:lnTo>
                    <a:pt x="194" y="292"/>
                  </a:lnTo>
                  <a:lnTo>
                    <a:pt x="186" y="296"/>
                  </a:lnTo>
                  <a:lnTo>
                    <a:pt x="180" y="299"/>
                  </a:lnTo>
                  <a:lnTo>
                    <a:pt x="173" y="300"/>
                  </a:lnTo>
                  <a:lnTo>
                    <a:pt x="166" y="303"/>
                  </a:lnTo>
                  <a:lnTo>
                    <a:pt x="160" y="306"/>
                  </a:lnTo>
                  <a:lnTo>
                    <a:pt x="153" y="308"/>
                  </a:lnTo>
                  <a:lnTo>
                    <a:pt x="146" y="309"/>
                  </a:lnTo>
                  <a:lnTo>
                    <a:pt x="140" y="310"/>
                  </a:lnTo>
                  <a:lnTo>
                    <a:pt x="133" y="312"/>
                  </a:lnTo>
                  <a:lnTo>
                    <a:pt x="126" y="313"/>
                  </a:lnTo>
                  <a:lnTo>
                    <a:pt x="121" y="313"/>
                  </a:lnTo>
                  <a:lnTo>
                    <a:pt x="114" y="313"/>
                  </a:lnTo>
                  <a:lnTo>
                    <a:pt x="109" y="313"/>
                  </a:lnTo>
                  <a:lnTo>
                    <a:pt x="154" y="468"/>
                  </a:lnTo>
                  <a:lnTo>
                    <a:pt x="211" y="468"/>
                  </a:lnTo>
                  <a:lnTo>
                    <a:pt x="240" y="365"/>
                  </a:lnTo>
                  <a:lnTo>
                    <a:pt x="247" y="365"/>
                  </a:lnTo>
                  <a:lnTo>
                    <a:pt x="252" y="365"/>
                  </a:lnTo>
                  <a:lnTo>
                    <a:pt x="259" y="365"/>
                  </a:lnTo>
                  <a:lnTo>
                    <a:pt x="264" y="365"/>
                  </a:lnTo>
                  <a:lnTo>
                    <a:pt x="271" y="364"/>
                  </a:lnTo>
                  <a:lnTo>
                    <a:pt x="276" y="364"/>
                  </a:lnTo>
                  <a:lnTo>
                    <a:pt x="283" y="362"/>
                  </a:lnTo>
                  <a:lnTo>
                    <a:pt x="288" y="361"/>
                  </a:lnTo>
                  <a:lnTo>
                    <a:pt x="295" y="361"/>
                  </a:lnTo>
                  <a:lnTo>
                    <a:pt x="300" y="360"/>
                  </a:lnTo>
                  <a:lnTo>
                    <a:pt x="307" y="358"/>
                  </a:lnTo>
                  <a:lnTo>
                    <a:pt x="312" y="357"/>
                  </a:lnTo>
                  <a:lnTo>
                    <a:pt x="319" y="355"/>
                  </a:lnTo>
                  <a:lnTo>
                    <a:pt x="324" y="352"/>
                  </a:lnTo>
                  <a:lnTo>
                    <a:pt x="329" y="351"/>
                  </a:lnTo>
                  <a:lnTo>
                    <a:pt x="335" y="348"/>
                  </a:lnTo>
                  <a:lnTo>
                    <a:pt x="343" y="345"/>
                  </a:lnTo>
                  <a:lnTo>
                    <a:pt x="351" y="339"/>
                  </a:lnTo>
                  <a:lnTo>
                    <a:pt x="359" y="334"/>
                  </a:lnTo>
                  <a:lnTo>
                    <a:pt x="365" y="328"/>
                  </a:lnTo>
                  <a:lnTo>
                    <a:pt x="372" y="322"/>
                  </a:lnTo>
                  <a:lnTo>
                    <a:pt x="379" y="315"/>
                  </a:lnTo>
                  <a:lnTo>
                    <a:pt x="385" y="308"/>
                  </a:lnTo>
                  <a:lnTo>
                    <a:pt x="391" y="299"/>
                  </a:lnTo>
                  <a:lnTo>
                    <a:pt x="396" y="290"/>
                  </a:lnTo>
                  <a:lnTo>
                    <a:pt x="400" y="282"/>
                  </a:lnTo>
                  <a:lnTo>
                    <a:pt x="404" y="273"/>
                  </a:lnTo>
                  <a:lnTo>
                    <a:pt x="408" y="264"/>
                  </a:lnTo>
                  <a:lnTo>
                    <a:pt x="412" y="254"/>
                  </a:lnTo>
                  <a:lnTo>
                    <a:pt x="415" y="244"/>
                  </a:lnTo>
                  <a:lnTo>
                    <a:pt x="417" y="234"/>
                  </a:lnTo>
                  <a:lnTo>
                    <a:pt x="419" y="224"/>
                  </a:lnTo>
                  <a:lnTo>
                    <a:pt x="420" y="214"/>
                  </a:lnTo>
                  <a:lnTo>
                    <a:pt x="421" y="204"/>
                  </a:lnTo>
                  <a:lnTo>
                    <a:pt x="421" y="193"/>
                  </a:lnTo>
                  <a:lnTo>
                    <a:pt x="421" y="182"/>
                  </a:lnTo>
                  <a:lnTo>
                    <a:pt x="421" y="172"/>
                  </a:lnTo>
                  <a:lnTo>
                    <a:pt x="420" y="162"/>
                  </a:lnTo>
                  <a:lnTo>
                    <a:pt x="419" y="152"/>
                  </a:lnTo>
                  <a:lnTo>
                    <a:pt x="417" y="141"/>
                  </a:lnTo>
                  <a:lnTo>
                    <a:pt x="415" y="133"/>
                  </a:lnTo>
                  <a:lnTo>
                    <a:pt x="411" y="123"/>
                  </a:lnTo>
                  <a:lnTo>
                    <a:pt x="408" y="114"/>
                  </a:lnTo>
                  <a:lnTo>
                    <a:pt x="404" y="105"/>
                  </a:lnTo>
                  <a:lnTo>
                    <a:pt x="399" y="97"/>
                  </a:lnTo>
                  <a:lnTo>
                    <a:pt x="393" y="89"/>
                  </a:lnTo>
                  <a:lnTo>
                    <a:pt x="388" y="81"/>
                  </a:lnTo>
                  <a:lnTo>
                    <a:pt x="381" y="75"/>
                  </a:lnTo>
                  <a:lnTo>
                    <a:pt x="368" y="62"/>
                  </a:lnTo>
                  <a:lnTo>
                    <a:pt x="356" y="52"/>
                  </a:lnTo>
                  <a:lnTo>
                    <a:pt x="343" y="42"/>
                  </a:lnTo>
                  <a:lnTo>
                    <a:pt x="329" y="33"/>
                  </a:lnTo>
                  <a:lnTo>
                    <a:pt x="316" y="26"/>
                  </a:lnTo>
                  <a:lnTo>
                    <a:pt x="303" y="19"/>
                  </a:lnTo>
                  <a:lnTo>
                    <a:pt x="289" y="13"/>
                  </a:lnTo>
                  <a:lnTo>
                    <a:pt x="276" y="9"/>
                  </a:lnTo>
                  <a:lnTo>
                    <a:pt x="263" y="4"/>
                  </a:lnTo>
                  <a:lnTo>
                    <a:pt x="249" y="3"/>
                  </a:lnTo>
                  <a:lnTo>
                    <a:pt x="236" y="0"/>
                  </a:lnTo>
                  <a:lnTo>
                    <a:pt x="223" y="0"/>
                  </a:lnTo>
                  <a:lnTo>
                    <a:pt x="209" y="0"/>
                  </a:lnTo>
                  <a:lnTo>
                    <a:pt x="196" y="0"/>
                  </a:lnTo>
                  <a:lnTo>
                    <a:pt x="182" y="1"/>
                  </a:lnTo>
                  <a:lnTo>
                    <a:pt x="169" y="4"/>
                  </a:lnTo>
                  <a:lnTo>
                    <a:pt x="156" y="7"/>
                  </a:lnTo>
                  <a:lnTo>
                    <a:pt x="144" y="11"/>
                  </a:lnTo>
                  <a:lnTo>
                    <a:pt x="130" y="16"/>
                  </a:lnTo>
                  <a:lnTo>
                    <a:pt x="118" y="22"/>
                  </a:lnTo>
                  <a:lnTo>
                    <a:pt x="106" y="27"/>
                  </a:lnTo>
                  <a:lnTo>
                    <a:pt x="96" y="35"/>
                  </a:lnTo>
                  <a:lnTo>
                    <a:pt x="84" y="42"/>
                  </a:lnTo>
                  <a:lnTo>
                    <a:pt x="73" y="50"/>
                  </a:lnTo>
                  <a:lnTo>
                    <a:pt x="62" y="59"/>
                  </a:lnTo>
                  <a:lnTo>
                    <a:pt x="52" y="69"/>
                  </a:lnTo>
                  <a:lnTo>
                    <a:pt x="42" y="79"/>
                  </a:lnTo>
                  <a:lnTo>
                    <a:pt x="33" y="89"/>
                  </a:lnTo>
                  <a:lnTo>
                    <a:pt x="24" y="101"/>
                  </a:lnTo>
                  <a:lnTo>
                    <a:pt x="14" y="113"/>
                  </a:lnTo>
                  <a:lnTo>
                    <a:pt x="6" y="124"/>
                  </a:lnTo>
                  <a:lnTo>
                    <a:pt x="0" y="137"/>
                  </a:lnTo>
                  <a:close/>
                </a:path>
              </a:pathLst>
            </a:custGeom>
            <a:solidFill>
              <a:srgbClr val="FF9900"/>
            </a:solidFill>
            <a:ln w="9525">
              <a:solidFill>
                <a:srgbClr val="FF99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3FFC7DAA-4CC1-4569-A4EA-AEC4486FF2D9}" type="slidenum">
              <a:rPr lang="tr-TR"/>
              <a:pPr/>
              <a:t>14</a:t>
            </a:fld>
            <a:endParaRPr lang="tr-TR"/>
          </a:p>
        </p:txBody>
      </p:sp>
      <p:sp>
        <p:nvSpPr>
          <p:cNvPr id="155650" name="Rectangle 2"/>
          <p:cNvSpPr>
            <a:spLocks noGrp="1" noChangeArrowheads="1"/>
          </p:cNvSpPr>
          <p:nvPr>
            <p:ph type="title"/>
          </p:nvPr>
        </p:nvSpPr>
        <p:spPr/>
        <p:txBody>
          <a:bodyPr/>
          <a:lstStyle/>
          <a:p>
            <a:r>
              <a:rPr lang="tr-TR"/>
              <a:t>Önleyici Faktörler</a:t>
            </a:r>
          </a:p>
        </p:txBody>
      </p:sp>
      <p:sp>
        <p:nvSpPr>
          <p:cNvPr id="155651" name="Rectangle 3"/>
          <p:cNvSpPr>
            <a:spLocks noGrp="1" noChangeArrowheads="1"/>
          </p:cNvSpPr>
          <p:nvPr>
            <p:ph type="body" idx="1"/>
          </p:nvPr>
        </p:nvSpPr>
        <p:spPr/>
        <p:txBody>
          <a:bodyPr/>
          <a:lstStyle/>
          <a:p>
            <a:pPr>
              <a:lnSpc>
                <a:spcPct val="90000"/>
              </a:lnSpc>
            </a:pPr>
            <a:r>
              <a:rPr lang="tr-TR" sz="2400"/>
              <a:t>Güçlü ve pozitif aile bağları,</a:t>
            </a:r>
          </a:p>
          <a:p>
            <a:pPr>
              <a:lnSpc>
                <a:spcPct val="90000"/>
              </a:lnSpc>
            </a:pPr>
            <a:r>
              <a:rPr lang="tr-TR" sz="2400"/>
              <a:t>Ebeveynlerin çocuklarının arkadaşlarından ve neler yaptıklarından haberdar olması,</a:t>
            </a:r>
          </a:p>
          <a:p>
            <a:pPr>
              <a:lnSpc>
                <a:spcPct val="90000"/>
              </a:lnSpc>
            </a:pPr>
            <a:r>
              <a:rPr lang="tr-TR" sz="2400"/>
              <a:t>Aile içi kuralların açık olması ve herkesin bunlara uyması,</a:t>
            </a:r>
          </a:p>
          <a:p>
            <a:pPr>
              <a:lnSpc>
                <a:spcPct val="90000"/>
              </a:lnSpc>
            </a:pPr>
            <a:r>
              <a:rPr lang="tr-TR" sz="2400"/>
              <a:t>Ebeveynlerin çocuklarının yaşamlarına ilgili olmaları,</a:t>
            </a:r>
          </a:p>
          <a:p>
            <a:pPr>
              <a:lnSpc>
                <a:spcPct val="90000"/>
              </a:lnSpc>
            </a:pPr>
            <a:r>
              <a:rPr lang="tr-TR" sz="2400"/>
              <a:t>Okulda başarılı olma; okul, klüpler gibi kurumlarla kurulmuş güçlü bir bağ,</a:t>
            </a:r>
          </a:p>
          <a:p>
            <a:pPr>
              <a:lnSpc>
                <a:spcPct val="90000"/>
              </a:lnSpc>
            </a:pPr>
            <a:r>
              <a:rPr lang="tr-TR" sz="2400"/>
              <a:t>Uyuşturucu kullanımı ile ilgili doğru bilgilenme.</a:t>
            </a:r>
          </a:p>
          <a:p>
            <a:pPr>
              <a:lnSpc>
                <a:spcPct val="90000"/>
              </a:lnSpc>
            </a:pPr>
            <a:endParaRPr lang="tr-TR" sz="2400"/>
          </a:p>
        </p:txBody>
      </p:sp>
      <p:sp>
        <p:nvSpPr>
          <p:cNvPr id="155652" name="Line 4"/>
          <p:cNvSpPr>
            <a:spLocks noChangeShapeType="1"/>
          </p:cNvSpPr>
          <p:nvPr/>
        </p:nvSpPr>
        <p:spPr bwMode="auto">
          <a:xfrm>
            <a:off x="468313" y="1341438"/>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70378C71-6452-4239-943B-23E98678D0E0}" type="slidenum">
              <a:rPr lang="tr-TR"/>
              <a:pPr/>
              <a:t>15</a:t>
            </a:fld>
            <a:endParaRPr lang="tr-TR"/>
          </a:p>
        </p:txBody>
      </p:sp>
      <p:sp>
        <p:nvSpPr>
          <p:cNvPr id="156674" name="Rectangle 2"/>
          <p:cNvSpPr>
            <a:spLocks noGrp="1" noChangeArrowheads="1"/>
          </p:cNvSpPr>
          <p:nvPr>
            <p:ph type="title"/>
          </p:nvPr>
        </p:nvSpPr>
        <p:spPr/>
        <p:txBody>
          <a:bodyPr/>
          <a:lstStyle/>
          <a:p>
            <a:r>
              <a:rPr lang="tr-TR"/>
              <a:t>Risk Yaratan Faktörler</a:t>
            </a:r>
          </a:p>
        </p:txBody>
      </p:sp>
      <p:sp>
        <p:nvSpPr>
          <p:cNvPr id="156675" name="Rectangle 3"/>
          <p:cNvSpPr>
            <a:spLocks noGrp="1" noChangeArrowheads="1"/>
          </p:cNvSpPr>
          <p:nvPr>
            <p:ph type="body" idx="1"/>
          </p:nvPr>
        </p:nvSpPr>
        <p:spPr/>
        <p:txBody>
          <a:bodyPr/>
          <a:lstStyle/>
          <a:p>
            <a:pPr>
              <a:lnSpc>
                <a:spcPct val="80000"/>
              </a:lnSpc>
            </a:pPr>
            <a:r>
              <a:rPr lang="tr-TR" sz="2400"/>
              <a:t>Ruhsal sorunları ya da bağımlılığı olan ebeveynin bulunduğu kaotik aileler,</a:t>
            </a:r>
          </a:p>
          <a:p>
            <a:pPr>
              <a:lnSpc>
                <a:spcPct val="80000"/>
              </a:lnSpc>
            </a:pPr>
            <a:r>
              <a:rPr lang="tr-TR" sz="2400"/>
              <a:t>Doğru olmayan yetiştirme yolları,</a:t>
            </a:r>
          </a:p>
          <a:p>
            <a:pPr>
              <a:lnSpc>
                <a:spcPct val="80000"/>
              </a:lnSpc>
            </a:pPr>
            <a:r>
              <a:rPr lang="tr-TR" sz="2400"/>
              <a:t>Ebeveyn-çocuk arasında bağlanma ve ilgi eksikliği,</a:t>
            </a:r>
          </a:p>
          <a:p>
            <a:pPr>
              <a:lnSpc>
                <a:spcPct val="80000"/>
              </a:lnSpc>
            </a:pPr>
            <a:r>
              <a:rPr lang="tr-TR" sz="2400"/>
              <a:t>Sınıfta aşırı utangaçlık ya da şiddet içeren davranışlar,</a:t>
            </a:r>
          </a:p>
          <a:p>
            <a:pPr>
              <a:lnSpc>
                <a:spcPct val="80000"/>
              </a:lnSpc>
            </a:pPr>
            <a:r>
              <a:rPr lang="tr-TR" sz="2400"/>
              <a:t>Okul başarısında düşüş,</a:t>
            </a:r>
          </a:p>
          <a:p>
            <a:pPr>
              <a:lnSpc>
                <a:spcPct val="80000"/>
              </a:lnSpc>
            </a:pPr>
            <a:r>
              <a:rPr lang="tr-TR" sz="2400"/>
              <a:t>Sosyal becerilerin zayıf olması,</a:t>
            </a:r>
          </a:p>
          <a:p>
            <a:pPr>
              <a:lnSpc>
                <a:spcPct val="80000"/>
              </a:lnSpc>
            </a:pPr>
            <a:r>
              <a:rPr lang="tr-TR" sz="2400"/>
              <a:t>Sapkın davranışlar sergileyen arkadaşlarla “takılma”,</a:t>
            </a:r>
          </a:p>
          <a:p>
            <a:pPr>
              <a:lnSpc>
                <a:spcPct val="80000"/>
              </a:lnSpc>
            </a:pPr>
            <a:r>
              <a:rPr lang="tr-TR" sz="2400"/>
              <a:t>Okul, iş, aile ortamlarında uyuşturucu kullanımının onaylanması.</a:t>
            </a:r>
          </a:p>
        </p:txBody>
      </p:sp>
      <p:sp>
        <p:nvSpPr>
          <p:cNvPr id="156676" name="Line 4"/>
          <p:cNvSpPr>
            <a:spLocks noChangeShapeType="1"/>
          </p:cNvSpPr>
          <p:nvPr/>
        </p:nvSpPr>
        <p:spPr bwMode="auto">
          <a:xfrm>
            <a:off x="468313" y="1341438"/>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10"/>
          </p:nvPr>
        </p:nvSpPr>
        <p:spPr/>
        <p:txBody>
          <a:bodyPr/>
          <a:lstStyle/>
          <a:p>
            <a:fld id="{8BBE829B-B009-4C8E-9F24-61E630230123}" type="slidenum">
              <a:rPr lang="tr-TR"/>
              <a:pPr/>
              <a:t>16</a:t>
            </a:fld>
            <a:endParaRPr lang="tr-TR"/>
          </a:p>
        </p:txBody>
      </p:sp>
      <p:sp>
        <p:nvSpPr>
          <p:cNvPr id="157698" name="Rectangle 2"/>
          <p:cNvSpPr>
            <a:spLocks noGrp="1" noChangeArrowheads="1"/>
          </p:cNvSpPr>
          <p:nvPr>
            <p:ph type="title"/>
          </p:nvPr>
        </p:nvSpPr>
        <p:spPr>
          <a:xfrm>
            <a:off x="250825" y="1206500"/>
            <a:ext cx="8686800" cy="1143000"/>
          </a:xfrm>
        </p:spPr>
        <p:txBody>
          <a:bodyPr/>
          <a:lstStyle/>
          <a:p>
            <a:r>
              <a:rPr lang="tr-TR"/>
              <a:t>Çocuklar Neden </a:t>
            </a:r>
            <a:br>
              <a:rPr lang="tr-TR"/>
            </a:br>
            <a:r>
              <a:rPr lang="tr-TR"/>
              <a:t>Uyuşturucu veya Uyarıcı Maddeleri </a:t>
            </a:r>
            <a:br>
              <a:rPr lang="tr-TR"/>
            </a:br>
            <a:r>
              <a:rPr lang="tr-TR"/>
              <a:t>Kullanmaya Başlıyorlar?</a:t>
            </a:r>
          </a:p>
        </p:txBody>
      </p:sp>
      <p:grpSp>
        <p:nvGrpSpPr>
          <p:cNvPr id="157700" name="Group 4"/>
          <p:cNvGrpSpPr>
            <a:grpSpLocks/>
          </p:cNvGrpSpPr>
          <p:nvPr/>
        </p:nvGrpSpPr>
        <p:grpSpPr bwMode="auto">
          <a:xfrm>
            <a:off x="4211638" y="4076700"/>
            <a:ext cx="1268412" cy="1439863"/>
            <a:chOff x="158" y="935"/>
            <a:chExt cx="799" cy="907"/>
          </a:xfrm>
        </p:grpSpPr>
        <p:sp>
          <p:nvSpPr>
            <p:cNvPr id="157701" name="Oval 5"/>
            <p:cNvSpPr>
              <a:spLocks noChangeArrowheads="1"/>
            </p:cNvSpPr>
            <p:nvPr/>
          </p:nvSpPr>
          <p:spPr bwMode="auto">
            <a:xfrm>
              <a:off x="158" y="935"/>
              <a:ext cx="799" cy="907"/>
            </a:xfrm>
            <a:prstGeom prst="ellipse">
              <a:avLst/>
            </a:prstGeom>
            <a:noFill/>
            <a:ln w="57150">
              <a:solidFill>
                <a:srgbClr val="FF9900"/>
              </a:solidFill>
              <a:round/>
              <a:headEnd/>
              <a:tailEnd/>
            </a:ln>
            <a:effectLst/>
          </p:spPr>
          <p:txBody>
            <a:bodyPr wrap="none" anchor="ctr"/>
            <a:lstStyle/>
            <a:p>
              <a:endParaRPr lang="en-US"/>
            </a:p>
          </p:txBody>
        </p:sp>
        <p:sp>
          <p:nvSpPr>
            <p:cNvPr id="157702" name="Freeform 6"/>
            <p:cNvSpPr>
              <a:spLocks/>
            </p:cNvSpPr>
            <p:nvPr/>
          </p:nvSpPr>
          <p:spPr bwMode="auto">
            <a:xfrm>
              <a:off x="476" y="1616"/>
              <a:ext cx="166" cy="102"/>
            </a:xfrm>
            <a:custGeom>
              <a:avLst/>
              <a:gdLst/>
              <a:ahLst/>
              <a:cxnLst>
                <a:cxn ang="0">
                  <a:pos x="91" y="1"/>
                </a:cxn>
                <a:cxn ang="0">
                  <a:pos x="107" y="2"/>
                </a:cxn>
                <a:cxn ang="0">
                  <a:pos x="123" y="7"/>
                </a:cxn>
                <a:cxn ang="0">
                  <a:pos x="135" y="11"/>
                </a:cxn>
                <a:cxn ang="0">
                  <a:pos x="147" y="18"/>
                </a:cxn>
                <a:cxn ang="0">
                  <a:pos x="156" y="27"/>
                </a:cxn>
                <a:cxn ang="0">
                  <a:pos x="162" y="36"/>
                </a:cxn>
                <a:cxn ang="0">
                  <a:pos x="166" y="46"/>
                </a:cxn>
                <a:cxn ang="0">
                  <a:pos x="166" y="56"/>
                </a:cxn>
                <a:cxn ang="0">
                  <a:pos x="162" y="66"/>
                </a:cxn>
                <a:cxn ang="0">
                  <a:pos x="156" y="76"/>
                </a:cxn>
                <a:cxn ang="0">
                  <a:pos x="147" y="83"/>
                </a:cxn>
                <a:cxn ang="0">
                  <a:pos x="135" y="91"/>
                </a:cxn>
                <a:cxn ang="0">
                  <a:pos x="123" y="96"/>
                </a:cxn>
                <a:cxn ang="0">
                  <a:pos x="107" y="101"/>
                </a:cxn>
                <a:cxn ang="0">
                  <a:pos x="91" y="102"/>
                </a:cxn>
                <a:cxn ang="0">
                  <a:pos x="75" y="102"/>
                </a:cxn>
                <a:cxn ang="0">
                  <a:pos x="59" y="101"/>
                </a:cxn>
                <a:cxn ang="0">
                  <a:pos x="44" y="96"/>
                </a:cxn>
                <a:cxn ang="0">
                  <a:pos x="31" y="91"/>
                </a:cxn>
                <a:cxn ang="0">
                  <a:pos x="19" y="83"/>
                </a:cxn>
                <a:cxn ang="0">
                  <a:pos x="11" y="76"/>
                </a:cxn>
                <a:cxn ang="0">
                  <a:pos x="4" y="66"/>
                </a:cxn>
                <a:cxn ang="0">
                  <a:pos x="0" y="56"/>
                </a:cxn>
                <a:cxn ang="0">
                  <a:pos x="0" y="46"/>
                </a:cxn>
                <a:cxn ang="0">
                  <a:pos x="4" y="36"/>
                </a:cxn>
                <a:cxn ang="0">
                  <a:pos x="11" y="27"/>
                </a:cxn>
                <a:cxn ang="0">
                  <a:pos x="19" y="18"/>
                </a:cxn>
                <a:cxn ang="0">
                  <a:pos x="31" y="11"/>
                </a:cxn>
                <a:cxn ang="0">
                  <a:pos x="44" y="7"/>
                </a:cxn>
                <a:cxn ang="0">
                  <a:pos x="59" y="2"/>
                </a:cxn>
                <a:cxn ang="0">
                  <a:pos x="75" y="1"/>
                </a:cxn>
              </a:cxnLst>
              <a:rect l="0" t="0" r="r" b="b"/>
              <a:pathLst>
                <a:path w="166" h="102">
                  <a:moveTo>
                    <a:pt x="83" y="0"/>
                  </a:moveTo>
                  <a:lnTo>
                    <a:pt x="91" y="1"/>
                  </a:lnTo>
                  <a:lnTo>
                    <a:pt x="100" y="1"/>
                  </a:lnTo>
                  <a:lnTo>
                    <a:pt x="107" y="2"/>
                  </a:lnTo>
                  <a:lnTo>
                    <a:pt x="115" y="4"/>
                  </a:lnTo>
                  <a:lnTo>
                    <a:pt x="123" y="7"/>
                  </a:lnTo>
                  <a:lnTo>
                    <a:pt x="130" y="8"/>
                  </a:lnTo>
                  <a:lnTo>
                    <a:pt x="135" y="11"/>
                  </a:lnTo>
                  <a:lnTo>
                    <a:pt x="142" y="15"/>
                  </a:lnTo>
                  <a:lnTo>
                    <a:pt x="147" y="18"/>
                  </a:lnTo>
                  <a:lnTo>
                    <a:pt x="151" y="23"/>
                  </a:lnTo>
                  <a:lnTo>
                    <a:pt x="156" y="27"/>
                  </a:lnTo>
                  <a:lnTo>
                    <a:pt x="159" y="31"/>
                  </a:lnTo>
                  <a:lnTo>
                    <a:pt x="162" y="36"/>
                  </a:lnTo>
                  <a:lnTo>
                    <a:pt x="164" y="41"/>
                  </a:lnTo>
                  <a:lnTo>
                    <a:pt x="166" y="46"/>
                  </a:lnTo>
                  <a:lnTo>
                    <a:pt x="166" y="52"/>
                  </a:lnTo>
                  <a:lnTo>
                    <a:pt x="166" y="56"/>
                  </a:lnTo>
                  <a:lnTo>
                    <a:pt x="164" y="62"/>
                  </a:lnTo>
                  <a:lnTo>
                    <a:pt x="162" y="66"/>
                  </a:lnTo>
                  <a:lnTo>
                    <a:pt x="159" y="72"/>
                  </a:lnTo>
                  <a:lnTo>
                    <a:pt x="156" y="76"/>
                  </a:lnTo>
                  <a:lnTo>
                    <a:pt x="151" y="80"/>
                  </a:lnTo>
                  <a:lnTo>
                    <a:pt x="147" y="83"/>
                  </a:lnTo>
                  <a:lnTo>
                    <a:pt x="142" y="88"/>
                  </a:lnTo>
                  <a:lnTo>
                    <a:pt x="135" y="91"/>
                  </a:lnTo>
                  <a:lnTo>
                    <a:pt x="130" y="93"/>
                  </a:lnTo>
                  <a:lnTo>
                    <a:pt x="123" y="96"/>
                  </a:lnTo>
                  <a:lnTo>
                    <a:pt x="115" y="99"/>
                  </a:lnTo>
                  <a:lnTo>
                    <a:pt x="107" y="101"/>
                  </a:lnTo>
                  <a:lnTo>
                    <a:pt x="100" y="102"/>
                  </a:lnTo>
                  <a:lnTo>
                    <a:pt x="91" y="102"/>
                  </a:lnTo>
                  <a:lnTo>
                    <a:pt x="83" y="102"/>
                  </a:lnTo>
                  <a:lnTo>
                    <a:pt x="75" y="102"/>
                  </a:lnTo>
                  <a:lnTo>
                    <a:pt x="67" y="102"/>
                  </a:lnTo>
                  <a:lnTo>
                    <a:pt x="59" y="101"/>
                  </a:lnTo>
                  <a:lnTo>
                    <a:pt x="51" y="99"/>
                  </a:lnTo>
                  <a:lnTo>
                    <a:pt x="44" y="96"/>
                  </a:lnTo>
                  <a:lnTo>
                    <a:pt x="36" y="93"/>
                  </a:lnTo>
                  <a:lnTo>
                    <a:pt x="31" y="91"/>
                  </a:lnTo>
                  <a:lnTo>
                    <a:pt x="24" y="88"/>
                  </a:lnTo>
                  <a:lnTo>
                    <a:pt x="19" y="83"/>
                  </a:lnTo>
                  <a:lnTo>
                    <a:pt x="15" y="80"/>
                  </a:lnTo>
                  <a:lnTo>
                    <a:pt x="11" y="76"/>
                  </a:lnTo>
                  <a:lnTo>
                    <a:pt x="7" y="72"/>
                  </a:lnTo>
                  <a:lnTo>
                    <a:pt x="4" y="66"/>
                  </a:lnTo>
                  <a:lnTo>
                    <a:pt x="1" y="62"/>
                  </a:lnTo>
                  <a:lnTo>
                    <a:pt x="0" y="56"/>
                  </a:lnTo>
                  <a:lnTo>
                    <a:pt x="0" y="52"/>
                  </a:lnTo>
                  <a:lnTo>
                    <a:pt x="0" y="46"/>
                  </a:lnTo>
                  <a:lnTo>
                    <a:pt x="1" y="41"/>
                  </a:lnTo>
                  <a:lnTo>
                    <a:pt x="4" y="36"/>
                  </a:lnTo>
                  <a:lnTo>
                    <a:pt x="7" y="31"/>
                  </a:lnTo>
                  <a:lnTo>
                    <a:pt x="11" y="27"/>
                  </a:lnTo>
                  <a:lnTo>
                    <a:pt x="15" y="23"/>
                  </a:lnTo>
                  <a:lnTo>
                    <a:pt x="19" y="18"/>
                  </a:lnTo>
                  <a:lnTo>
                    <a:pt x="24" y="15"/>
                  </a:lnTo>
                  <a:lnTo>
                    <a:pt x="31" y="11"/>
                  </a:lnTo>
                  <a:lnTo>
                    <a:pt x="36" y="8"/>
                  </a:lnTo>
                  <a:lnTo>
                    <a:pt x="44" y="7"/>
                  </a:lnTo>
                  <a:lnTo>
                    <a:pt x="51" y="4"/>
                  </a:lnTo>
                  <a:lnTo>
                    <a:pt x="59" y="2"/>
                  </a:lnTo>
                  <a:lnTo>
                    <a:pt x="67" y="1"/>
                  </a:lnTo>
                  <a:lnTo>
                    <a:pt x="75" y="1"/>
                  </a:lnTo>
                  <a:lnTo>
                    <a:pt x="83" y="0"/>
                  </a:lnTo>
                  <a:close/>
                </a:path>
              </a:pathLst>
            </a:custGeom>
            <a:solidFill>
              <a:srgbClr val="FF9900"/>
            </a:solidFill>
            <a:ln w="9525">
              <a:solidFill>
                <a:srgbClr val="FF9900"/>
              </a:solidFill>
              <a:round/>
              <a:headEnd/>
              <a:tailEnd/>
            </a:ln>
          </p:spPr>
          <p:txBody>
            <a:bodyPr/>
            <a:lstStyle/>
            <a:p>
              <a:endParaRPr lang="en-US"/>
            </a:p>
          </p:txBody>
        </p:sp>
        <p:sp>
          <p:nvSpPr>
            <p:cNvPr id="157703" name="Freeform 7"/>
            <p:cNvSpPr>
              <a:spLocks/>
            </p:cNvSpPr>
            <p:nvPr/>
          </p:nvSpPr>
          <p:spPr bwMode="auto">
            <a:xfrm>
              <a:off x="372" y="1057"/>
              <a:ext cx="421" cy="468"/>
            </a:xfrm>
            <a:custGeom>
              <a:avLst/>
              <a:gdLst/>
              <a:ahLst/>
              <a:cxnLst>
                <a:cxn ang="0">
                  <a:pos x="73" y="227"/>
                </a:cxn>
                <a:cxn ang="0">
                  <a:pos x="86" y="208"/>
                </a:cxn>
                <a:cxn ang="0">
                  <a:pos x="100" y="192"/>
                </a:cxn>
                <a:cxn ang="0">
                  <a:pos x="114" y="179"/>
                </a:cxn>
                <a:cxn ang="0">
                  <a:pos x="130" y="167"/>
                </a:cxn>
                <a:cxn ang="0">
                  <a:pos x="148" y="157"/>
                </a:cxn>
                <a:cxn ang="0">
                  <a:pos x="165" y="150"/>
                </a:cxn>
                <a:cxn ang="0">
                  <a:pos x="181" y="144"/>
                </a:cxn>
                <a:cxn ang="0">
                  <a:pos x="197" y="143"/>
                </a:cxn>
                <a:cxn ang="0">
                  <a:pos x="212" y="143"/>
                </a:cxn>
                <a:cxn ang="0">
                  <a:pos x="227" y="146"/>
                </a:cxn>
                <a:cxn ang="0">
                  <a:pos x="240" y="150"/>
                </a:cxn>
                <a:cxn ang="0">
                  <a:pos x="251" y="157"/>
                </a:cxn>
                <a:cxn ang="0">
                  <a:pos x="260" y="167"/>
                </a:cxn>
                <a:cxn ang="0">
                  <a:pos x="267" y="179"/>
                </a:cxn>
                <a:cxn ang="0">
                  <a:pos x="271" y="193"/>
                </a:cxn>
                <a:cxn ang="0">
                  <a:pos x="272" y="209"/>
                </a:cxn>
                <a:cxn ang="0">
                  <a:pos x="269" y="227"/>
                </a:cxn>
                <a:cxn ang="0">
                  <a:pos x="260" y="243"/>
                </a:cxn>
                <a:cxn ang="0">
                  <a:pos x="248" y="257"/>
                </a:cxn>
                <a:cxn ang="0">
                  <a:pos x="232" y="270"/>
                </a:cxn>
                <a:cxn ang="0">
                  <a:pos x="213" y="282"/>
                </a:cxn>
                <a:cxn ang="0">
                  <a:pos x="194" y="292"/>
                </a:cxn>
                <a:cxn ang="0">
                  <a:pos x="173" y="300"/>
                </a:cxn>
                <a:cxn ang="0">
                  <a:pos x="153" y="308"/>
                </a:cxn>
                <a:cxn ang="0">
                  <a:pos x="133" y="312"/>
                </a:cxn>
                <a:cxn ang="0">
                  <a:pos x="114" y="313"/>
                </a:cxn>
                <a:cxn ang="0">
                  <a:pos x="211" y="468"/>
                </a:cxn>
                <a:cxn ang="0">
                  <a:pos x="252" y="365"/>
                </a:cxn>
                <a:cxn ang="0">
                  <a:pos x="271" y="364"/>
                </a:cxn>
                <a:cxn ang="0">
                  <a:pos x="288" y="361"/>
                </a:cxn>
                <a:cxn ang="0">
                  <a:pos x="307" y="358"/>
                </a:cxn>
                <a:cxn ang="0">
                  <a:pos x="324" y="352"/>
                </a:cxn>
                <a:cxn ang="0">
                  <a:pos x="343" y="345"/>
                </a:cxn>
                <a:cxn ang="0">
                  <a:pos x="365" y="328"/>
                </a:cxn>
                <a:cxn ang="0">
                  <a:pos x="385" y="308"/>
                </a:cxn>
                <a:cxn ang="0">
                  <a:pos x="400" y="282"/>
                </a:cxn>
                <a:cxn ang="0">
                  <a:pos x="412" y="254"/>
                </a:cxn>
                <a:cxn ang="0">
                  <a:pos x="419" y="224"/>
                </a:cxn>
                <a:cxn ang="0">
                  <a:pos x="421" y="193"/>
                </a:cxn>
                <a:cxn ang="0">
                  <a:pos x="420" y="162"/>
                </a:cxn>
                <a:cxn ang="0">
                  <a:pos x="415" y="133"/>
                </a:cxn>
                <a:cxn ang="0">
                  <a:pos x="404" y="105"/>
                </a:cxn>
                <a:cxn ang="0">
                  <a:pos x="388" y="81"/>
                </a:cxn>
                <a:cxn ang="0">
                  <a:pos x="356" y="52"/>
                </a:cxn>
                <a:cxn ang="0">
                  <a:pos x="316" y="26"/>
                </a:cxn>
                <a:cxn ang="0">
                  <a:pos x="276" y="9"/>
                </a:cxn>
                <a:cxn ang="0">
                  <a:pos x="236" y="0"/>
                </a:cxn>
                <a:cxn ang="0">
                  <a:pos x="196" y="0"/>
                </a:cxn>
                <a:cxn ang="0">
                  <a:pos x="156" y="7"/>
                </a:cxn>
                <a:cxn ang="0">
                  <a:pos x="118" y="22"/>
                </a:cxn>
                <a:cxn ang="0">
                  <a:pos x="84" y="42"/>
                </a:cxn>
                <a:cxn ang="0">
                  <a:pos x="52" y="69"/>
                </a:cxn>
                <a:cxn ang="0">
                  <a:pos x="24" y="101"/>
                </a:cxn>
                <a:cxn ang="0">
                  <a:pos x="0" y="137"/>
                </a:cxn>
              </a:cxnLst>
              <a:rect l="0" t="0" r="r" b="b"/>
              <a:pathLst>
                <a:path w="421" h="468">
                  <a:moveTo>
                    <a:pt x="0" y="137"/>
                  </a:moveTo>
                  <a:lnTo>
                    <a:pt x="68" y="232"/>
                  </a:lnTo>
                  <a:lnTo>
                    <a:pt x="73" y="227"/>
                  </a:lnTo>
                  <a:lnTo>
                    <a:pt x="77" y="219"/>
                  </a:lnTo>
                  <a:lnTo>
                    <a:pt x="81" y="214"/>
                  </a:lnTo>
                  <a:lnTo>
                    <a:pt x="86" y="208"/>
                  </a:lnTo>
                  <a:lnTo>
                    <a:pt x="90" y="202"/>
                  </a:lnTo>
                  <a:lnTo>
                    <a:pt x="94" y="198"/>
                  </a:lnTo>
                  <a:lnTo>
                    <a:pt x="100" y="192"/>
                  </a:lnTo>
                  <a:lnTo>
                    <a:pt x="104" y="188"/>
                  </a:lnTo>
                  <a:lnTo>
                    <a:pt x="109" y="183"/>
                  </a:lnTo>
                  <a:lnTo>
                    <a:pt x="114" y="179"/>
                  </a:lnTo>
                  <a:lnTo>
                    <a:pt x="120" y="175"/>
                  </a:lnTo>
                  <a:lnTo>
                    <a:pt x="125" y="170"/>
                  </a:lnTo>
                  <a:lnTo>
                    <a:pt x="130" y="167"/>
                  </a:lnTo>
                  <a:lnTo>
                    <a:pt x="136" y="163"/>
                  </a:lnTo>
                  <a:lnTo>
                    <a:pt x="142" y="160"/>
                  </a:lnTo>
                  <a:lnTo>
                    <a:pt x="148" y="157"/>
                  </a:lnTo>
                  <a:lnTo>
                    <a:pt x="153" y="154"/>
                  </a:lnTo>
                  <a:lnTo>
                    <a:pt x="158" y="152"/>
                  </a:lnTo>
                  <a:lnTo>
                    <a:pt x="165" y="150"/>
                  </a:lnTo>
                  <a:lnTo>
                    <a:pt x="170" y="147"/>
                  </a:lnTo>
                  <a:lnTo>
                    <a:pt x="176" y="146"/>
                  </a:lnTo>
                  <a:lnTo>
                    <a:pt x="181" y="144"/>
                  </a:lnTo>
                  <a:lnTo>
                    <a:pt x="186" y="144"/>
                  </a:lnTo>
                  <a:lnTo>
                    <a:pt x="192" y="143"/>
                  </a:lnTo>
                  <a:lnTo>
                    <a:pt x="197" y="143"/>
                  </a:lnTo>
                  <a:lnTo>
                    <a:pt x="202" y="143"/>
                  </a:lnTo>
                  <a:lnTo>
                    <a:pt x="208" y="143"/>
                  </a:lnTo>
                  <a:lnTo>
                    <a:pt x="212" y="143"/>
                  </a:lnTo>
                  <a:lnTo>
                    <a:pt x="217" y="143"/>
                  </a:lnTo>
                  <a:lnTo>
                    <a:pt x="223" y="144"/>
                  </a:lnTo>
                  <a:lnTo>
                    <a:pt x="227" y="146"/>
                  </a:lnTo>
                  <a:lnTo>
                    <a:pt x="231" y="147"/>
                  </a:lnTo>
                  <a:lnTo>
                    <a:pt x="236" y="149"/>
                  </a:lnTo>
                  <a:lnTo>
                    <a:pt x="240" y="150"/>
                  </a:lnTo>
                  <a:lnTo>
                    <a:pt x="244" y="153"/>
                  </a:lnTo>
                  <a:lnTo>
                    <a:pt x="247" y="154"/>
                  </a:lnTo>
                  <a:lnTo>
                    <a:pt x="251" y="157"/>
                  </a:lnTo>
                  <a:lnTo>
                    <a:pt x="255" y="160"/>
                  </a:lnTo>
                  <a:lnTo>
                    <a:pt x="257" y="163"/>
                  </a:lnTo>
                  <a:lnTo>
                    <a:pt x="260" y="167"/>
                  </a:lnTo>
                  <a:lnTo>
                    <a:pt x="263" y="170"/>
                  </a:lnTo>
                  <a:lnTo>
                    <a:pt x="265" y="175"/>
                  </a:lnTo>
                  <a:lnTo>
                    <a:pt x="267" y="179"/>
                  </a:lnTo>
                  <a:lnTo>
                    <a:pt x="269" y="183"/>
                  </a:lnTo>
                  <a:lnTo>
                    <a:pt x="271" y="188"/>
                  </a:lnTo>
                  <a:lnTo>
                    <a:pt x="271" y="193"/>
                  </a:lnTo>
                  <a:lnTo>
                    <a:pt x="272" y="198"/>
                  </a:lnTo>
                  <a:lnTo>
                    <a:pt x="272" y="204"/>
                  </a:lnTo>
                  <a:lnTo>
                    <a:pt x="272" y="209"/>
                  </a:lnTo>
                  <a:lnTo>
                    <a:pt x="272" y="215"/>
                  </a:lnTo>
                  <a:lnTo>
                    <a:pt x="271" y="221"/>
                  </a:lnTo>
                  <a:lnTo>
                    <a:pt x="269" y="227"/>
                  </a:lnTo>
                  <a:lnTo>
                    <a:pt x="267" y="231"/>
                  </a:lnTo>
                  <a:lnTo>
                    <a:pt x="264" y="237"/>
                  </a:lnTo>
                  <a:lnTo>
                    <a:pt x="260" y="243"/>
                  </a:lnTo>
                  <a:lnTo>
                    <a:pt x="256" y="247"/>
                  </a:lnTo>
                  <a:lnTo>
                    <a:pt x="252" y="251"/>
                  </a:lnTo>
                  <a:lnTo>
                    <a:pt x="248" y="257"/>
                  </a:lnTo>
                  <a:lnTo>
                    <a:pt x="243" y="261"/>
                  </a:lnTo>
                  <a:lnTo>
                    <a:pt x="237" y="266"/>
                  </a:lnTo>
                  <a:lnTo>
                    <a:pt x="232" y="270"/>
                  </a:lnTo>
                  <a:lnTo>
                    <a:pt x="227" y="274"/>
                  </a:lnTo>
                  <a:lnTo>
                    <a:pt x="220" y="279"/>
                  </a:lnTo>
                  <a:lnTo>
                    <a:pt x="213" y="282"/>
                  </a:lnTo>
                  <a:lnTo>
                    <a:pt x="208" y="286"/>
                  </a:lnTo>
                  <a:lnTo>
                    <a:pt x="201" y="289"/>
                  </a:lnTo>
                  <a:lnTo>
                    <a:pt x="194" y="292"/>
                  </a:lnTo>
                  <a:lnTo>
                    <a:pt x="186" y="296"/>
                  </a:lnTo>
                  <a:lnTo>
                    <a:pt x="180" y="299"/>
                  </a:lnTo>
                  <a:lnTo>
                    <a:pt x="173" y="300"/>
                  </a:lnTo>
                  <a:lnTo>
                    <a:pt x="166" y="303"/>
                  </a:lnTo>
                  <a:lnTo>
                    <a:pt x="160" y="306"/>
                  </a:lnTo>
                  <a:lnTo>
                    <a:pt x="153" y="308"/>
                  </a:lnTo>
                  <a:lnTo>
                    <a:pt x="146" y="309"/>
                  </a:lnTo>
                  <a:lnTo>
                    <a:pt x="140" y="310"/>
                  </a:lnTo>
                  <a:lnTo>
                    <a:pt x="133" y="312"/>
                  </a:lnTo>
                  <a:lnTo>
                    <a:pt x="126" y="313"/>
                  </a:lnTo>
                  <a:lnTo>
                    <a:pt x="121" y="313"/>
                  </a:lnTo>
                  <a:lnTo>
                    <a:pt x="114" y="313"/>
                  </a:lnTo>
                  <a:lnTo>
                    <a:pt x="109" y="313"/>
                  </a:lnTo>
                  <a:lnTo>
                    <a:pt x="154" y="468"/>
                  </a:lnTo>
                  <a:lnTo>
                    <a:pt x="211" y="468"/>
                  </a:lnTo>
                  <a:lnTo>
                    <a:pt x="240" y="365"/>
                  </a:lnTo>
                  <a:lnTo>
                    <a:pt x="247" y="365"/>
                  </a:lnTo>
                  <a:lnTo>
                    <a:pt x="252" y="365"/>
                  </a:lnTo>
                  <a:lnTo>
                    <a:pt x="259" y="365"/>
                  </a:lnTo>
                  <a:lnTo>
                    <a:pt x="264" y="365"/>
                  </a:lnTo>
                  <a:lnTo>
                    <a:pt x="271" y="364"/>
                  </a:lnTo>
                  <a:lnTo>
                    <a:pt x="276" y="364"/>
                  </a:lnTo>
                  <a:lnTo>
                    <a:pt x="283" y="362"/>
                  </a:lnTo>
                  <a:lnTo>
                    <a:pt x="288" y="361"/>
                  </a:lnTo>
                  <a:lnTo>
                    <a:pt x="295" y="361"/>
                  </a:lnTo>
                  <a:lnTo>
                    <a:pt x="300" y="360"/>
                  </a:lnTo>
                  <a:lnTo>
                    <a:pt x="307" y="358"/>
                  </a:lnTo>
                  <a:lnTo>
                    <a:pt x="312" y="357"/>
                  </a:lnTo>
                  <a:lnTo>
                    <a:pt x="319" y="355"/>
                  </a:lnTo>
                  <a:lnTo>
                    <a:pt x="324" y="352"/>
                  </a:lnTo>
                  <a:lnTo>
                    <a:pt x="329" y="351"/>
                  </a:lnTo>
                  <a:lnTo>
                    <a:pt x="335" y="348"/>
                  </a:lnTo>
                  <a:lnTo>
                    <a:pt x="343" y="345"/>
                  </a:lnTo>
                  <a:lnTo>
                    <a:pt x="351" y="339"/>
                  </a:lnTo>
                  <a:lnTo>
                    <a:pt x="359" y="334"/>
                  </a:lnTo>
                  <a:lnTo>
                    <a:pt x="365" y="328"/>
                  </a:lnTo>
                  <a:lnTo>
                    <a:pt x="372" y="322"/>
                  </a:lnTo>
                  <a:lnTo>
                    <a:pt x="379" y="315"/>
                  </a:lnTo>
                  <a:lnTo>
                    <a:pt x="385" y="308"/>
                  </a:lnTo>
                  <a:lnTo>
                    <a:pt x="391" y="299"/>
                  </a:lnTo>
                  <a:lnTo>
                    <a:pt x="396" y="290"/>
                  </a:lnTo>
                  <a:lnTo>
                    <a:pt x="400" y="282"/>
                  </a:lnTo>
                  <a:lnTo>
                    <a:pt x="404" y="273"/>
                  </a:lnTo>
                  <a:lnTo>
                    <a:pt x="408" y="264"/>
                  </a:lnTo>
                  <a:lnTo>
                    <a:pt x="412" y="254"/>
                  </a:lnTo>
                  <a:lnTo>
                    <a:pt x="415" y="244"/>
                  </a:lnTo>
                  <a:lnTo>
                    <a:pt x="417" y="234"/>
                  </a:lnTo>
                  <a:lnTo>
                    <a:pt x="419" y="224"/>
                  </a:lnTo>
                  <a:lnTo>
                    <a:pt x="420" y="214"/>
                  </a:lnTo>
                  <a:lnTo>
                    <a:pt x="421" y="204"/>
                  </a:lnTo>
                  <a:lnTo>
                    <a:pt x="421" y="193"/>
                  </a:lnTo>
                  <a:lnTo>
                    <a:pt x="421" y="182"/>
                  </a:lnTo>
                  <a:lnTo>
                    <a:pt x="421" y="172"/>
                  </a:lnTo>
                  <a:lnTo>
                    <a:pt x="420" y="162"/>
                  </a:lnTo>
                  <a:lnTo>
                    <a:pt x="419" y="152"/>
                  </a:lnTo>
                  <a:lnTo>
                    <a:pt x="417" y="141"/>
                  </a:lnTo>
                  <a:lnTo>
                    <a:pt x="415" y="133"/>
                  </a:lnTo>
                  <a:lnTo>
                    <a:pt x="411" y="123"/>
                  </a:lnTo>
                  <a:lnTo>
                    <a:pt x="408" y="114"/>
                  </a:lnTo>
                  <a:lnTo>
                    <a:pt x="404" y="105"/>
                  </a:lnTo>
                  <a:lnTo>
                    <a:pt x="399" y="97"/>
                  </a:lnTo>
                  <a:lnTo>
                    <a:pt x="393" y="89"/>
                  </a:lnTo>
                  <a:lnTo>
                    <a:pt x="388" y="81"/>
                  </a:lnTo>
                  <a:lnTo>
                    <a:pt x="381" y="75"/>
                  </a:lnTo>
                  <a:lnTo>
                    <a:pt x="368" y="62"/>
                  </a:lnTo>
                  <a:lnTo>
                    <a:pt x="356" y="52"/>
                  </a:lnTo>
                  <a:lnTo>
                    <a:pt x="343" y="42"/>
                  </a:lnTo>
                  <a:lnTo>
                    <a:pt x="329" y="33"/>
                  </a:lnTo>
                  <a:lnTo>
                    <a:pt x="316" y="26"/>
                  </a:lnTo>
                  <a:lnTo>
                    <a:pt x="303" y="19"/>
                  </a:lnTo>
                  <a:lnTo>
                    <a:pt x="289" y="13"/>
                  </a:lnTo>
                  <a:lnTo>
                    <a:pt x="276" y="9"/>
                  </a:lnTo>
                  <a:lnTo>
                    <a:pt x="263" y="4"/>
                  </a:lnTo>
                  <a:lnTo>
                    <a:pt x="249" y="3"/>
                  </a:lnTo>
                  <a:lnTo>
                    <a:pt x="236" y="0"/>
                  </a:lnTo>
                  <a:lnTo>
                    <a:pt x="223" y="0"/>
                  </a:lnTo>
                  <a:lnTo>
                    <a:pt x="209" y="0"/>
                  </a:lnTo>
                  <a:lnTo>
                    <a:pt x="196" y="0"/>
                  </a:lnTo>
                  <a:lnTo>
                    <a:pt x="182" y="1"/>
                  </a:lnTo>
                  <a:lnTo>
                    <a:pt x="169" y="4"/>
                  </a:lnTo>
                  <a:lnTo>
                    <a:pt x="156" y="7"/>
                  </a:lnTo>
                  <a:lnTo>
                    <a:pt x="144" y="11"/>
                  </a:lnTo>
                  <a:lnTo>
                    <a:pt x="130" y="16"/>
                  </a:lnTo>
                  <a:lnTo>
                    <a:pt x="118" y="22"/>
                  </a:lnTo>
                  <a:lnTo>
                    <a:pt x="106" y="27"/>
                  </a:lnTo>
                  <a:lnTo>
                    <a:pt x="96" y="35"/>
                  </a:lnTo>
                  <a:lnTo>
                    <a:pt x="84" y="42"/>
                  </a:lnTo>
                  <a:lnTo>
                    <a:pt x="73" y="50"/>
                  </a:lnTo>
                  <a:lnTo>
                    <a:pt x="62" y="59"/>
                  </a:lnTo>
                  <a:lnTo>
                    <a:pt x="52" y="69"/>
                  </a:lnTo>
                  <a:lnTo>
                    <a:pt x="42" y="79"/>
                  </a:lnTo>
                  <a:lnTo>
                    <a:pt x="33" y="89"/>
                  </a:lnTo>
                  <a:lnTo>
                    <a:pt x="24" y="101"/>
                  </a:lnTo>
                  <a:lnTo>
                    <a:pt x="14" y="113"/>
                  </a:lnTo>
                  <a:lnTo>
                    <a:pt x="6" y="124"/>
                  </a:lnTo>
                  <a:lnTo>
                    <a:pt x="0" y="137"/>
                  </a:lnTo>
                  <a:close/>
                </a:path>
              </a:pathLst>
            </a:custGeom>
            <a:solidFill>
              <a:srgbClr val="FF9900"/>
            </a:solidFill>
            <a:ln w="9525">
              <a:solidFill>
                <a:srgbClr val="FF99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B2B0EF1E-8D9F-46D0-BBA5-FAF057225B1A}" type="slidenum">
              <a:rPr lang="tr-TR"/>
              <a:pPr/>
              <a:t>17</a:t>
            </a:fld>
            <a:endParaRPr lang="tr-TR"/>
          </a:p>
        </p:txBody>
      </p:sp>
      <p:sp>
        <p:nvSpPr>
          <p:cNvPr id="158722" name="Rectangle 2"/>
          <p:cNvSpPr>
            <a:spLocks noGrp="1" noChangeArrowheads="1"/>
          </p:cNvSpPr>
          <p:nvPr>
            <p:ph type="title"/>
          </p:nvPr>
        </p:nvSpPr>
        <p:spPr/>
        <p:txBody>
          <a:bodyPr/>
          <a:lstStyle/>
          <a:p>
            <a:r>
              <a:rPr lang="tr-TR" sz="3600"/>
              <a:t>Madde kullanmaya başlama nedenleri</a:t>
            </a:r>
          </a:p>
        </p:txBody>
      </p:sp>
      <p:sp>
        <p:nvSpPr>
          <p:cNvPr id="158723" name="Rectangle 3"/>
          <p:cNvSpPr>
            <a:spLocks noGrp="1" noChangeArrowheads="1"/>
          </p:cNvSpPr>
          <p:nvPr>
            <p:ph type="body" idx="1"/>
          </p:nvPr>
        </p:nvSpPr>
        <p:spPr/>
        <p:txBody>
          <a:bodyPr/>
          <a:lstStyle/>
          <a:p>
            <a:pPr>
              <a:buFontTx/>
              <a:buChar char="•"/>
            </a:pPr>
            <a:r>
              <a:rPr lang="tr-TR"/>
              <a:t>Arkadaş baskısı 			% 23.3</a:t>
            </a:r>
          </a:p>
          <a:p>
            <a:pPr>
              <a:buFontTx/>
              <a:buChar char="•"/>
            </a:pPr>
            <a:r>
              <a:rPr lang="tr-TR"/>
              <a:t>Merak 					% 29.4</a:t>
            </a:r>
          </a:p>
          <a:p>
            <a:pPr>
              <a:buFontTx/>
              <a:buChar char="•"/>
            </a:pPr>
            <a:r>
              <a:rPr lang="tr-TR"/>
              <a:t>Sorunlara çözüm aramak 	% 27.1 </a:t>
            </a:r>
          </a:p>
          <a:p>
            <a:pPr>
              <a:buFontTx/>
              <a:buChar char="•"/>
            </a:pPr>
            <a:r>
              <a:rPr lang="tr-TR"/>
              <a:t>Sorunlardan  kaçmak 		% 26.0</a:t>
            </a:r>
          </a:p>
          <a:p>
            <a:pPr>
              <a:buFontTx/>
              <a:buChar char="•"/>
            </a:pPr>
            <a:r>
              <a:rPr lang="tr-TR"/>
              <a:t>Beğeni toplamak 			% 24.3</a:t>
            </a:r>
          </a:p>
          <a:p>
            <a:pPr>
              <a:buFontTx/>
              <a:buChar char="•"/>
            </a:pPr>
            <a:r>
              <a:rPr lang="tr-TR"/>
              <a:t>Eğlenmek 				% 25.9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Slayt Numarası Yer Tutucusu"/>
          <p:cNvSpPr>
            <a:spLocks noGrp="1"/>
          </p:cNvSpPr>
          <p:nvPr>
            <p:ph type="sldNum" sz="quarter" idx="10"/>
          </p:nvPr>
        </p:nvSpPr>
        <p:spPr/>
        <p:txBody>
          <a:bodyPr/>
          <a:lstStyle/>
          <a:p>
            <a:fld id="{7202E468-23FA-4819-8B15-73A9B101A6E4}" type="slidenum">
              <a:rPr lang="tr-TR"/>
              <a:pPr/>
              <a:t>18</a:t>
            </a:fld>
            <a:endParaRPr lang="tr-TR"/>
          </a:p>
        </p:txBody>
      </p:sp>
      <p:sp>
        <p:nvSpPr>
          <p:cNvPr id="159746" name="Rectangle 2"/>
          <p:cNvSpPr>
            <a:spLocks noGrp="1" noChangeArrowheads="1"/>
          </p:cNvSpPr>
          <p:nvPr>
            <p:ph type="title"/>
          </p:nvPr>
        </p:nvSpPr>
        <p:spPr>
          <a:xfrm>
            <a:off x="457200" y="476250"/>
            <a:ext cx="8229600" cy="1143000"/>
          </a:xfrm>
        </p:spPr>
        <p:txBody>
          <a:bodyPr/>
          <a:lstStyle/>
          <a:p>
            <a:r>
              <a:rPr lang="tr-TR" sz="3600"/>
              <a:t>Çocuğunuzun Madde Kullanmaya Başlamasını Önlemek için Ne Gerekli?</a:t>
            </a:r>
          </a:p>
        </p:txBody>
      </p:sp>
      <p:pic>
        <p:nvPicPr>
          <p:cNvPr id="159748" name="Picture 4" descr="koruma kollama"/>
          <p:cNvPicPr>
            <a:picLocks noChangeAspect="1" noChangeArrowheads="1"/>
          </p:cNvPicPr>
          <p:nvPr/>
        </p:nvPicPr>
        <p:blipFill>
          <a:blip r:embed="rId2" cstate="print"/>
          <a:srcRect/>
          <a:stretch>
            <a:fillRect/>
          </a:stretch>
        </p:blipFill>
        <p:spPr bwMode="auto">
          <a:xfrm>
            <a:off x="2555875" y="2227263"/>
            <a:ext cx="5113338" cy="4154487"/>
          </a:xfrm>
          <a:prstGeom prst="rect">
            <a:avLst/>
          </a:prstGeom>
          <a:noFill/>
          <a:ln w="76200">
            <a:solidFill>
              <a:srgbClr val="FF9900"/>
            </a:solidFill>
            <a:miter lim="800000"/>
            <a:headEnd/>
            <a:tailEnd/>
          </a:ln>
        </p:spPr>
      </p:pic>
      <p:grpSp>
        <p:nvGrpSpPr>
          <p:cNvPr id="159749" name="Group 5"/>
          <p:cNvGrpSpPr>
            <a:grpSpLocks/>
          </p:cNvGrpSpPr>
          <p:nvPr/>
        </p:nvGrpSpPr>
        <p:grpSpPr bwMode="auto">
          <a:xfrm>
            <a:off x="376238" y="2155825"/>
            <a:ext cx="1268412" cy="1439863"/>
            <a:chOff x="158" y="935"/>
            <a:chExt cx="799" cy="907"/>
          </a:xfrm>
        </p:grpSpPr>
        <p:sp>
          <p:nvSpPr>
            <p:cNvPr id="159750" name="Oval 6"/>
            <p:cNvSpPr>
              <a:spLocks noChangeArrowheads="1"/>
            </p:cNvSpPr>
            <p:nvPr/>
          </p:nvSpPr>
          <p:spPr bwMode="auto">
            <a:xfrm>
              <a:off x="158" y="935"/>
              <a:ext cx="799" cy="907"/>
            </a:xfrm>
            <a:prstGeom prst="ellipse">
              <a:avLst/>
            </a:prstGeom>
            <a:noFill/>
            <a:ln w="57150">
              <a:solidFill>
                <a:srgbClr val="FF9900"/>
              </a:solidFill>
              <a:round/>
              <a:headEnd/>
              <a:tailEnd/>
            </a:ln>
            <a:effectLst/>
          </p:spPr>
          <p:txBody>
            <a:bodyPr wrap="none" anchor="ctr"/>
            <a:lstStyle/>
            <a:p>
              <a:endParaRPr lang="en-US"/>
            </a:p>
          </p:txBody>
        </p:sp>
        <p:sp>
          <p:nvSpPr>
            <p:cNvPr id="159751" name="Freeform 7"/>
            <p:cNvSpPr>
              <a:spLocks/>
            </p:cNvSpPr>
            <p:nvPr/>
          </p:nvSpPr>
          <p:spPr bwMode="auto">
            <a:xfrm>
              <a:off x="476" y="1616"/>
              <a:ext cx="166" cy="102"/>
            </a:xfrm>
            <a:custGeom>
              <a:avLst/>
              <a:gdLst/>
              <a:ahLst/>
              <a:cxnLst>
                <a:cxn ang="0">
                  <a:pos x="91" y="1"/>
                </a:cxn>
                <a:cxn ang="0">
                  <a:pos x="107" y="2"/>
                </a:cxn>
                <a:cxn ang="0">
                  <a:pos x="123" y="7"/>
                </a:cxn>
                <a:cxn ang="0">
                  <a:pos x="135" y="11"/>
                </a:cxn>
                <a:cxn ang="0">
                  <a:pos x="147" y="18"/>
                </a:cxn>
                <a:cxn ang="0">
                  <a:pos x="156" y="27"/>
                </a:cxn>
                <a:cxn ang="0">
                  <a:pos x="162" y="36"/>
                </a:cxn>
                <a:cxn ang="0">
                  <a:pos x="166" y="46"/>
                </a:cxn>
                <a:cxn ang="0">
                  <a:pos x="166" y="56"/>
                </a:cxn>
                <a:cxn ang="0">
                  <a:pos x="162" y="66"/>
                </a:cxn>
                <a:cxn ang="0">
                  <a:pos x="156" y="76"/>
                </a:cxn>
                <a:cxn ang="0">
                  <a:pos x="147" y="83"/>
                </a:cxn>
                <a:cxn ang="0">
                  <a:pos x="135" y="91"/>
                </a:cxn>
                <a:cxn ang="0">
                  <a:pos x="123" y="96"/>
                </a:cxn>
                <a:cxn ang="0">
                  <a:pos x="107" y="101"/>
                </a:cxn>
                <a:cxn ang="0">
                  <a:pos x="91" y="102"/>
                </a:cxn>
                <a:cxn ang="0">
                  <a:pos x="75" y="102"/>
                </a:cxn>
                <a:cxn ang="0">
                  <a:pos x="59" y="101"/>
                </a:cxn>
                <a:cxn ang="0">
                  <a:pos x="44" y="96"/>
                </a:cxn>
                <a:cxn ang="0">
                  <a:pos x="31" y="91"/>
                </a:cxn>
                <a:cxn ang="0">
                  <a:pos x="19" y="83"/>
                </a:cxn>
                <a:cxn ang="0">
                  <a:pos x="11" y="76"/>
                </a:cxn>
                <a:cxn ang="0">
                  <a:pos x="4" y="66"/>
                </a:cxn>
                <a:cxn ang="0">
                  <a:pos x="0" y="56"/>
                </a:cxn>
                <a:cxn ang="0">
                  <a:pos x="0" y="46"/>
                </a:cxn>
                <a:cxn ang="0">
                  <a:pos x="4" y="36"/>
                </a:cxn>
                <a:cxn ang="0">
                  <a:pos x="11" y="27"/>
                </a:cxn>
                <a:cxn ang="0">
                  <a:pos x="19" y="18"/>
                </a:cxn>
                <a:cxn ang="0">
                  <a:pos x="31" y="11"/>
                </a:cxn>
                <a:cxn ang="0">
                  <a:pos x="44" y="7"/>
                </a:cxn>
                <a:cxn ang="0">
                  <a:pos x="59" y="2"/>
                </a:cxn>
                <a:cxn ang="0">
                  <a:pos x="75" y="1"/>
                </a:cxn>
              </a:cxnLst>
              <a:rect l="0" t="0" r="r" b="b"/>
              <a:pathLst>
                <a:path w="166" h="102">
                  <a:moveTo>
                    <a:pt x="83" y="0"/>
                  </a:moveTo>
                  <a:lnTo>
                    <a:pt x="91" y="1"/>
                  </a:lnTo>
                  <a:lnTo>
                    <a:pt x="100" y="1"/>
                  </a:lnTo>
                  <a:lnTo>
                    <a:pt x="107" y="2"/>
                  </a:lnTo>
                  <a:lnTo>
                    <a:pt x="115" y="4"/>
                  </a:lnTo>
                  <a:lnTo>
                    <a:pt x="123" y="7"/>
                  </a:lnTo>
                  <a:lnTo>
                    <a:pt x="130" y="8"/>
                  </a:lnTo>
                  <a:lnTo>
                    <a:pt x="135" y="11"/>
                  </a:lnTo>
                  <a:lnTo>
                    <a:pt x="142" y="15"/>
                  </a:lnTo>
                  <a:lnTo>
                    <a:pt x="147" y="18"/>
                  </a:lnTo>
                  <a:lnTo>
                    <a:pt x="151" y="23"/>
                  </a:lnTo>
                  <a:lnTo>
                    <a:pt x="156" y="27"/>
                  </a:lnTo>
                  <a:lnTo>
                    <a:pt x="159" y="31"/>
                  </a:lnTo>
                  <a:lnTo>
                    <a:pt x="162" y="36"/>
                  </a:lnTo>
                  <a:lnTo>
                    <a:pt x="164" y="41"/>
                  </a:lnTo>
                  <a:lnTo>
                    <a:pt x="166" y="46"/>
                  </a:lnTo>
                  <a:lnTo>
                    <a:pt x="166" y="52"/>
                  </a:lnTo>
                  <a:lnTo>
                    <a:pt x="166" y="56"/>
                  </a:lnTo>
                  <a:lnTo>
                    <a:pt x="164" y="62"/>
                  </a:lnTo>
                  <a:lnTo>
                    <a:pt x="162" y="66"/>
                  </a:lnTo>
                  <a:lnTo>
                    <a:pt x="159" y="72"/>
                  </a:lnTo>
                  <a:lnTo>
                    <a:pt x="156" y="76"/>
                  </a:lnTo>
                  <a:lnTo>
                    <a:pt x="151" y="80"/>
                  </a:lnTo>
                  <a:lnTo>
                    <a:pt x="147" y="83"/>
                  </a:lnTo>
                  <a:lnTo>
                    <a:pt x="142" y="88"/>
                  </a:lnTo>
                  <a:lnTo>
                    <a:pt x="135" y="91"/>
                  </a:lnTo>
                  <a:lnTo>
                    <a:pt x="130" y="93"/>
                  </a:lnTo>
                  <a:lnTo>
                    <a:pt x="123" y="96"/>
                  </a:lnTo>
                  <a:lnTo>
                    <a:pt x="115" y="99"/>
                  </a:lnTo>
                  <a:lnTo>
                    <a:pt x="107" y="101"/>
                  </a:lnTo>
                  <a:lnTo>
                    <a:pt x="100" y="102"/>
                  </a:lnTo>
                  <a:lnTo>
                    <a:pt x="91" y="102"/>
                  </a:lnTo>
                  <a:lnTo>
                    <a:pt x="83" y="102"/>
                  </a:lnTo>
                  <a:lnTo>
                    <a:pt x="75" y="102"/>
                  </a:lnTo>
                  <a:lnTo>
                    <a:pt x="67" y="102"/>
                  </a:lnTo>
                  <a:lnTo>
                    <a:pt x="59" y="101"/>
                  </a:lnTo>
                  <a:lnTo>
                    <a:pt x="51" y="99"/>
                  </a:lnTo>
                  <a:lnTo>
                    <a:pt x="44" y="96"/>
                  </a:lnTo>
                  <a:lnTo>
                    <a:pt x="36" y="93"/>
                  </a:lnTo>
                  <a:lnTo>
                    <a:pt x="31" y="91"/>
                  </a:lnTo>
                  <a:lnTo>
                    <a:pt x="24" y="88"/>
                  </a:lnTo>
                  <a:lnTo>
                    <a:pt x="19" y="83"/>
                  </a:lnTo>
                  <a:lnTo>
                    <a:pt x="15" y="80"/>
                  </a:lnTo>
                  <a:lnTo>
                    <a:pt x="11" y="76"/>
                  </a:lnTo>
                  <a:lnTo>
                    <a:pt x="7" y="72"/>
                  </a:lnTo>
                  <a:lnTo>
                    <a:pt x="4" y="66"/>
                  </a:lnTo>
                  <a:lnTo>
                    <a:pt x="1" y="62"/>
                  </a:lnTo>
                  <a:lnTo>
                    <a:pt x="0" y="56"/>
                  </a:lnTo>
                  <a:lnTo>
                    <a:pt x="0" y="52"/>
                  </a:lnTo>
                  <a:lnTo>
                    <a:pt x="0" y="46"/>
                  </a:lnTo>
                  <a:lnTo>
                    <a:pt x="1" y="41"/>
                  </a:lnTo>
                  <a:lnTo>
                    <a:pt x="4" y="36"/>
                  </a:lnTo>
                  <a:lnTo>
                    <a:pt x="7" y="31"/>
                  </a:lnTo>
                  <a:lnTo>
                    <a:pt x="11" y="27"/>
                  </a:lnTo>
                  <a:lnTo>
                    <a:pt x="15" y="23"/>
                  </a:lnTo>
                  <a:lnTo>
                    <a:pt x="19" y="18"/>
                  </a:lnTo>
                  <a:lnTo>
                    <a:pt x="24" y="15"/>
                  </a:lnTo>
                  <a:lnTo>
                    <a:pt x="31" y="11"/>
                  </a:lnTo>
                  <a:lnTo>
                    <a:pt x="36" y="8"/>
                  </a:lnTo>
                  <a:lnTo>
                    <a:pt x="44" y="7"/>
                  </a:lnTo>
                  <a:lnTo>
                    <a:pt x="51" y="4"/>
                  </a:lnTo>
                  <a:lnTo>
                    <a:pt x="59" y="2"/>
                  </a:lnTo>
                  <a:lnTo>
                    <a:pt x="67" y="1"/>
                  </a:lnTo>
                  <a:lnTo>
                    <a:pt x="75" y="1"/>
                  </a:lnTo>
                  <a:lnTo>
                    <a:pt x="83" y="0"/>
                  </a:lnTo>
                  <a:close/>
                </a:path>
              </a:pathLst>
            </a:custGeom>
            <a:solidFill>
              <a:srgbClr val="FF9900"/>
            </a:solidFill>
            <a:ln w="9525">
              <a:solidFill>
                <a:srgbClr val="FF9900"/>
              </a:solidFill>
              <a:round/>
              <a:headEnd/>
              <a:tailEnd/>
            </a:ln>
          </p:spPr>
          <p:txBody>
            <a:bodyPr/>
            <a:lstStyle/>
            <a:p>
              <a:endParaRPr lang="en-US"/>
            </a:p>
          </p:txBody>
        </p:sp>
        <p:sp>
          <p:nvSpPr>
            <p:cNvPr id="159752" name="Freeform 8"/>
            <p:cNvSpPr>
              <a:spLocks/>
            </p:cNvSpPr>
            <p:nvPr/>
          </p:nvSpPr>
          <p:spPr bwMode="auto">
            <a:xfrm>
              <a:off x="372" y="1057"/>
              <a:ext cx="421" cy="468"/>
            </a:xfrm>
            <a:custGeom>
              <a:avLst/>
              <a:gdLst/>
              <a:ahLst/>
              <a:cxnLst>
                <a:cxn ang="0">
                  <a:pos x="73" y="227"/>
                </a:cxn>
                <a:cxn ang="0">
                  <a:pos x="86" y="208"/>
                </a:cxn>
                <a:cxn ang="0">
                  <a:pos x="100" y="192"/>
                </a:cxn>
                <a:cxn ang="0">
                  <a:pos x="114" y="179"/>
                </a:cxn>
                <a:cxn ang="0">
                  <a:pos x="130" y="167"/>
                </a:cxn>
                <a:cxn ang="0">
                  <a:pos x="148" y="157"/>
                </a:cxn>
                <a:cxn ang="0">
                  <a:pos x="165" y="150"/>
                </a:cxn>
                <a:cxn ang="0">
                  <a:pos x="181" y="144"/>
                </a:cxn>
                <a:cxn ang="0">
                  <a:pos x="197" y="143"/>
                </a:cxn>
                <a:cxn ang="0">
                  <a:pos x="212" y="143"/>
                </a:cxn>
                <a:cxn ang="0">
                  <a:pos x="227" y="146"/>
                </a:cxn>
                <a:cxn ang="0">
                  <a:pos x="240" y="150"/>
                </a:cxn>
                <a:cxn ang="0">
                  <a:pos x="251" y="157"/>
                </a:cxn>
                <a:cxn ang="0">
                  <a:pos x="260" y="167"/>
                </a:cxn>
                <a:cxn ang="0">
                  <a:pos x="267" y="179"/>
                </a:cxn>
                <a:cxn ang="0">
                  <a:pos x="271" y="193"/>
                </a:cxn>
                <a:cxn ang="0">
                  <a:pos x="272" y="209"/>
                </a:cxn>
                <a:cxn ang="0">
                  <a:pos x="269" y="227"/>
                </a:cxn>
                <a:cxn ang="0">
                  <a:pos x="260" y="243"/>
                </a:cxn>
                <a:cxn ang="0">
                  <a:pos x="248" y="257"/>
                </a:cxn>
                <a:cxn ang="0">
                  <a:pos x="232" y="270"/>
                </a:cxn>
                <a:cxn ang="0">
                  <a:pos x="213" y="282"/>
                </a:cxn>
                <a:cxn ang="0">
                  <a:pos x="194" y="292"/>
                </a:cxn>
                <a:cxn ang="0">
                  <a:pos x="173" y="300"/>
                </a:cxn>
                <a:cxn ang="0">
                  <a:pos x="153" y="308"/>
                </a:cxn>
                <a:cxn ang="0">
                  <a:pos x="133" y="312"/>
                </a:cxn>
                <a:cxn ang="0">
                  <a:pos x="114" y="313"/>
                </a:cxn>
                <a:cxn ang="0">
                  <a:pos x="211" y="468"/>
                </a:cxn>
                <a:cxn ang="0">
                  <a:pos x="252" y="365"/>
                </a:cxn>
                <a:cxn ang="0">
                  <a:pos x="271" y="364"/>
                </a:cxn>
                <a:cxn ang="0">
                  <a:pos x="288" y="361"/>
                </a:cxn>
                <a:cxn ang="0">
                  <a:pos x="307" y="358"/>
                </a:cxn>
                <a:cxn ang="0">
                  <a:pos x="324" y="352"/>
                </a:cxn>
                <a:cxn ang="0">
                  <a:pos x="343" y="345"/>
                </a:cxn>
                <a:cxn ang="0">
                  <a:pos x="365" y="328"/>
                </a:cxn>
                <a:cxn ang="0">
                  <a:pos x="385" y="308"/>
                </a:cxn>
                <a:cxn ang="0">
                  <a:pos x="400" y="282"/>
                </a:cxn>
                <a:cxn ang="0">
                  <a:pos x="412" y="254"/>
                </a:cxn>
                <a:cxn ang="0">
                  <a:pos x="419" y="224"/>
                </a:cxn>
                <a:cxn ang="0">
                  <a:pos x="421" y="193"/>
                </a:cxn>
                <a:cxn ang="0">
                  <a:pos x="420" y="162"/>
                </a:cxn>
                <a:cxn ang="0">
                  <a:pos x="415" y="133"/>
                </a:cxn>
                <a:cxn ang="0">
                  <a:pos x="404" y="105"/>
                </a:cxn>
                <a:cxn ang="0">
                  <a:pos x="388" y="81"/>
                </a:cxn>
                <a:cxn ang="0">
                  <a:pos x="356" y="52"/>
                </a:cxn>
                <a:cxn ang="0">
                  <a:pos x="316" y="26"/>
                </a:cxn>
                <a:cxn ang="0">
                  <a:pos x="276" y="9"/>
                </a:cxn>
                <a:cxn ang="0">
                  <a:pos x="236" y="0"/>
                </a:cxn>
                <a:cxn ang="0">
                  <a:pos x="196" y="0"/>
                </a:cxn>
                <a:cxn ang="0">
                  <a:pos x="156" y="7"/>
                </a:cxn>
                <a:cxn ang="0">
                  <a:pos x="118" y="22"/>
                </a:cxn>
                <a:cxn ang="0">
                  <a:pos x="84" y="42"/>
                </a:cxn>
                <a:cxn ang="0">
                  <a:pos x="52" y="69"/>
                </a:cxn>
                <a:cxn ang="0">
                  <a:pos x="24" y="101"/>
                </a:cxn>
                <a:cxn ang="0">
                  <a:pos x="0" y="137"/>
                </a:cxn>
              </a:cxnLst>
              <a:rect l="0" t="0" r="r" b="b"/>
              <a:pathLst>
                <a:path w="421" h="468">
                  <a:moveTo>
                    <a:pt x="0" y="137"/>
                  </a:moveTo>
                  <a:lnTo>
                    <a:pt x="68" y="232"/>
                  </a:lnTo>
                  <a:lnTo>
                    <a:pt x="73" y="227"/>
                  </a:lnTo>
                  <a:lnTo>
                    <a:pt x="77" y="219"/>
                  </a:lnTo>
                  <a:lnTo>
                    <a:pt x="81" y="214"/>
                  </a:lnTo>
                  <a:lnTo>
                    <a:pt x="86" y="208"/>
                  </a:lnTo>
                  <a:lnTo>
                    <a:pt x="90" y="202"/>
                  </a:lnTo>
                  <a:lnTo>
                    <a:pt x="94" y="198"/>
                  </a:lnTo>
                  <a:lnTo>
                    <a:pt x="100" y="192"/>
                  </a:lnTo>
                  <a:lnTo>
                    <a:pt x="104" y="188"/>
                  </a:lnTo>
                  <a:lnTo>
                    <a:pt x="109" y="183"/>
                  </a:lnTo>
                  <a:lnTo>
                    <a:pt x="114" y="179"/>
                  </a:lnTo>
                  <a:lnTo>
                    <a:pt x="120" y="175"/>
                  </a:lnTo>
                  <a:lnTo>
                    <a:pt x="125" y="170"/>
                  </a:lnTo>
                  <a:lnTo>
                    <a:pt x="130" y="167"/>
                  </a:lnTo>
                  <a:lnTo>
                    <a:pt x="136" y="163"/>
                  </a:lnTo>
                  <a:lnTo>
                    <a:pt x="142" y="160"/>
                  </a:lnTo>
                  <a:lnTo>
                    <a:pt x="148" y="157"/>
                  </a:lnTo>
                  <a:lnTo>
                    <a:pt x="153" y="154"/>
                  </a:lnTo>
                  <a:lnTo>
                    <a:pt x="158" y="152"/>
                  </a:lnTo>
                  <a:lnTo>
                    <a:pt x="165" y="150"/>
                  </a:lnTo>
                  <a:lnTo>
                    <a:pt x="170" y="147"/>
                  </a:lnTo>
                  <a:lnTo>
                    <a:pt x="176" y="146"/>
                  </a:lnTo>
                  <a:lnTo>
                    <a:pt x="181" y="144"/>
                  </a:lnTo>
                  <a:lnTo>
                    <a:pt x="186" y="144"/>
                  </a:lnTo>
                  <a:lnTo>
                    <a:pt x="192" y="143"/>
                  </a:lnTo>
                  <a:lnTo>
                    <a:pt x="197" y="143"/>
                  </a:lnTo>
                  <a:lnTo>
                    <a:pt x="202" y="143"/>
                  </a:lnTo>
                  <a:lnTo>
                    <a:pt x="208" y="143"/>
                  </a:lnTo>
                  <a:lnTo>
                    <a:pt x="212" y="143"/>
                  </a:lnTo>
                  <a:lnTo>
                    <a:pt x="217" y="143"/>
                  </a:lnTo>
                  <a:lnTo>
                    <a:pt x="223" y="144"/>
                  </a:lnTo>
                  <a:lnTo>
                    <a:pt x="227" y="146"/>
                  </a:lnTo>
                  <a:lnTo>
                    <a:pt x="231" y="147"/>
                  </a:lnTo>
                  <a:lnTo>
                    <a:pt x="236" y="149"/>
                  </a:lnTo>
                  <a:lnTo>
                    <a:pt x="240" y="150"/>
                  </a:lnTo>
                  <a:lnTo>
                    <a:pt x="244" y="153"/>
                  </a:lnTo>
                  <a:lnTo>
                    <a:pt x="247" y="154"/>
                  </a:lnTo>
                  <a:lnTo>
                    <a:pt x="251" y="157"/>
                  </a:lnTo>
                  <a:lnTo>
                    <a:pt x="255" y="160"/>
                  </a:lnTo>
                  <a:lnTo>
                    <a:pt x="257" y="163"/>
                  </a:lnTo>
                  <a:lnTo>
                    <a:pt x="260" y="167"/>
                  </a:lnTo>
                  <a:lnTo>
                    <a:pt x="263" y="170"/>
                  </a:lnTo>
                  <a:lnTo>
                    <a:pt x="265" y="175"/>
                  </a:lnTo>
                  <a:lnTo>
                    <a:pt x="267" y="179"/>
                  </a:lnTo>
                  <a:lnTo>
                    <a:pt x="269" y="183"/>
                  </a:lnTo>
                  <a:lnTo>
                    <a:pt x="271" y="188"/>
                  </a:lnTo>
                  <a:lnTo>
                    <a:pt x="271" y="193"/>
                  </a:lnTo>
                  <a:lnTo>
                    <a:pt x="272" y="198"/>
                  </a:lnTo>
                  <a:lnTo>
                    <a:pt x="272" y="204"/>
                  </a:lnTo>
                  <a:lnTo>
                    <a:pt x="272" y="209"/>
                  </a:lnTo>
                  <a:lnTo>
                    <a:pt x="272" y="215"/>
                  </a:lnTo>
                  <a:lnTo>
                    <a:pt x="271" y="221"/>
                  </a:lnTo>
                  <a:lnTo>
                    <a:pt x="269" y="227"/>
                  </a:lnTo>
                  <a:lnTo>
                    <a:pt x="267" y="231"/>
                  </a:lnTo>
                  <a:lnTo>
                    <a:pt x="264" y="237"/>
                  </a:lnTo>
                  <a:lnTo>
                    <a:pt x="260" y="243"/>
                  </a:lnTo>
                  <a:lnTo>
                    <a:pt x="256" y="247"/>
                  </a:lnTo>
                  <a:lnTo>
                    <a:pt x="252" y="251"/>
                  </a:lnTo>
                  <a:lnTo>
                    <a:pt x="248" y="257"/>
                  </a:lnTo>
                  <a:lnTo>
                    <a:pt x="243" y="261"/>
                  </a:lnTo>
                  <a:lnTo>
                    <a:pt x="237" y="266"/>
                  </a:lnTo>
                  <a:lnTo>
                    <a:pt x="232" y="270"/>
                  </a:lnTo>
                  <a:lnTo>
                    <a:pt x="227" y="274"/>
                  </a:lnTo>
                  <a:lnTo>
                    <a:pt x="220" y="279"/>
                  </a:lnTo>
                  <a:lnTo>
                    <a:pt x="213" y="282"/>
                  </a:lnTo>
                  <a:lnTo>
                    <a:pt x="208" y="286"/>
                  </a:lnTo>
                  <a:lnTo>
                    <a:pt x="201" y="289"/>
                  </a:lnTo>
                  <a:lnTo>
                    <a:pt x="194" y="292"/>
                  </a:lnTo>
                  <a:lnTo>
                    <a:pt x="186" y="296"/>
                  </a:lnTo>
                  <a:lnTo>
                    <a:pt x="180" y="299"/>
                  </a:lnTo>
                  <a:lnTo>
                    <a:pt x="173" y="300"/>
                  </a:lnTo>
                  <a:lnTo>
                    <a:pt x="166" y="303"/>
                  </a:lnTo>
                  <a:lnTo>
                    <a:pt x="160" y="306"/>
                  </a:lnTo>
                  <a:lnTo>
                    <a:pt x="153" y="308"/>
                  </a:lnTo>
                  <a:lnTo>
                    <a:pt x="146" y="309"/>
                  </a:lnTo>
                  <a:lnTo>
                    <a:pt x="140" y="310"/>
                  </a:lnTo>
                  <a:lnTo>
                    <a:pt x="133" y="312"/>
                  </a:lnTo>
                  <a:lnTo>
                    <a:pt x="126" y="313"/>
                  </a:lnTo>
                  <a:lnTo>
                    <a:pt x="121" y="313"/>
                  </a:lnTo>
                  <a:lnTo>
                    <a:pt x="114" y="313"/>
                  </a:lnTo>
                  <a:lnTo>
                    <a:pt x="109" y="313"/>
                  </a:lnTo>
                  <a:lnTo>
                    <a:pt x="154" y="468"/>
                  </a:lnTo>
                  <a:lnTo>
                    <a:pt x="211" y="468"/>
                  </a:lnTo>
                  <a:lnTo>
                    <a:pt x="240" y="365"/>
                  </a:lnTo>
                  <a:lnTo>
                    <a:pt x="247" y="365"/>
                  </a:lnTo>
                  <a:lnTo>
                    <a:pt x="252" y="365"/>
                  </a:lnTo>
                  <a:lnTo>
                    <a:pt x="259" y="365"/>
                  </a:lnTo>
                  <a:lnTo>
                    <a:pt x="264" y="365"/>
                  </a:lnTo>
                  <a:lnTo>
                    <a:pt x="271" y="364"/>
                  </a:lnTo>
                  <a:lnTo>
                    <a:pt x="276" y="364"/>
                  </a:lnTo>
                  <a:lnTo>
                    <a:pt x="283" y="362"/>
                  </a:lnTo>
                  <a:lnTo>
                    <a:pt x="288" y="361"/>
                  </a:lnTo>
                  <a:lnTo>
                    <a:pt x="295" y="361"/>
                  </a:lnTo>
                  <a:lnTo>
                    <a:pt x="300" y="360"/>
                  </a:lnTo>
                  <a:lnTo>
                    <a:pt x="307" y="358"/>
                  </a:lnTo>
                  <a:lnTo>
                    <a:pt x="312" y="357"/>
                  </a:lnTo>
                  <a:lnTo>
                    <a:pt x="319" y="355"/>
                  </a:lnTo>
                  <a:lnTo>
                    <a:pt x="324" y="352"/>
                  </a:lnTo>
                  <a:lnTo>
                    <a:pt x="329" y="351"/>
                  </a:lnTo>
                  <a:lnTo>
                    <a:pt x="335" y="348"/>
                  </a:lnTo>
                  <a:lnTo>
                    <a:pt x="343" y="345"/>
                  </a:lnTo>
                  <a:lnTo>
                    <a:pt x="351" y="339"/>
                  </a:lnTo>
                  <a:lnTo>
                    <a:pt x="359" y="334"/>
                  </a:lnTo>
                  <a:lnTo>
                    <a:pt x="365" y="328"/>
                  </a:lnTo>
                  <a:lnTo>
                    <a:pt x="372" y="322"/>
                  </a:lnTo>
                  <a:lnTo>
                    <a:pt x="379" y="315"/>
                  </a:lnTo>
                  <a:lnTo>
                    <a:pt x="385" y="308"/>
                  </a:lnTo>
                  <a:lnTo>
                    <a:pt x="391" y="299"/>
                  </a:lnTo>
                  <a:lnTo>
                    <a:pt x="396" y="290"/>
                  </a:lnTo>
                  <a:lnTo>
                    <a:pt x="400" y="282"/>
                  </a:lnTo>
                  <a:lnTo>
                    <a:pt x="404" y="273"/>
                  </a:lnTo>
                  <a:lnTo>
                    <a:pt x="408" y="264"/>
                  </a:lnTo>
                  <a:lnTo>
                    <a:pt x="412" y="254"/>
                  </a:lnTo>
                  <a:lnTo>
                    <a:pt x="415" y="244"/>
                  </a:lnTo>
                  <a:lnTo>
                    <a:pt x="417" y="234"/>
                  </a:lnTo>
                  <a:lnTo>
                    <a:pt x="419" y="224"/>
                  </a:lnTo>
                  <a:lnTo>
                    <a:pt x="420" y="214"/>
                  </a:lnTo>
                  <a:lnTo>
                    <a:pt x="421" y="204"/>
                  </a:lnTo>
                  <a:lnTo>
                    <a:pt x="421" y="193"/>
                  </a:lnTo>
                  <a:lnTo>
                    <a:pt x="421" y="182"/>
                  </a:lnTo>
                  <a:lnTo>
                    <a:pt x="421" y="172"/>
                  </a:lnTo>
                  <a:lnTo>
                    <a:pt x="420" y="162"/>
                  </a:lnTo>
                  <a:lnTo>
                    <a:pt x="419" y="152"/>
                  </a:lnTo>
                  <a:lnTo>
                    <a:pt x="417" y="141"/>
                  </a:lnTo>
                  <a:lnTo>
                    <a:pt x="415" y="133"/>
                  </a:lnTo>
                  <a:lnTo>
                    <a:pt x="411" y="123"/>
                  </a:lnTo>
                  <a:lnTo>
                    <a:pt x="408" y="114"/>
                  </a:lnTo>
                  <a:lnTo>
                    <a:pt x="404" y="105"/>
                  </a:lnTo>
                  <a:lnTo>
                    <a:pt x="399" y="97"/>
                  </a:lnTo>
                  <a:lnTo>
                    <a:pt x="393" y="89"/>
                  </a:lnTo>
                  <a:lnTo>
                    <a:pt x="388" y="81"/>
                  </a:lnTo>
                  <a:lnTo>
                    <a:pt x="381" y="75"/>
                  </a:lnTo>
                  <a:lnTo>
                    <a:pt x="368" y="62"/>
                  </a:lnTo>
                  <a:lnTo>
                    <a:pt x="356" y="52"/>
                  </a:lnTo>
                  <a:lnTo>
                    <a:pt x="343" y="42"/>
                  </a:lnTo>
                  <a:lnTo>
                    <a:pt x="329" y="33"/>
                  </a:lnTo>
                  <a:lnTo>
                    <a:pt x="316" y="26"/>
                  </a:lnTo>
                  <a:lnTo>
                    <a:pt x="303" y="19"/>
                  </a:lnTo>
                  <a:lnTo>
                    <a:pt x="289" y="13"/>
                  </a:lnTo>
                  <a:lnTo>
                    <a:pt x="276" y="9"/>
                  </a:lnTo>
                  <a:lnTo>
                    <a:pt x="263" y="4"/>
                  </a:lnTo>
                  <a:lnTo>
                    <a:pt x="249" y="3"/>
                  </a:lnTo>
                  <a:lnTo>
                    <a:pt x="236" y="0"/>
                  </a:lnTo>
                  <a:lnTo>
                    <a:pt x="223" y="0"/>
                  </a:lnTo>
                  <a:lnTo>
                    <a:pt x="209" y="0"/>
                  </a:lnTo>
                  <a:lnTo>
                    <a:pt x="196" y="0"/>
                  </a:lnTo>
                  <a:lnTo>
                    <a:pt x="182" y="1"/>
                  </a:lnTo>
                  <a:lnTo>
                    <a:pt x="169" y="4"/>
                  </a:lnTo>
                  <a:lnTo>
                    <a:pt x="156" y="7"/>
                  </a:lnTo>
                  <a:lnTo>
                    <a:pt x="144" y="11"/>
                  </a:lnTo>
                  <a:lnTo>
                    <a:pt x="130" y="16"/>
                  </a:lnTo>
                  <a:lnTo>
                    <a:pt x="118" y="22"/>
                  </a:lnTo>
                  <a:lnTo>
                    <a:pt x="106" y="27"/>
                  </a:lnTo>
                  <a:lnTo>
                    <a:pt x="96" y="35"/>
                  </a:lnTo>
                  <a:lnTo>
                    <a:pt x="84" y="42"/>
                  </a:lnTo>
                  <a:lnTo>
                    <a:pt x="73" y="50"/>
                  </a:lnTo>
                  <a:lnTo>
                    <a:pt x="62" y="59"/>
                  </a:lnTo>
                  <a:lnTo>
                    <a:pt x="52" y="69"/>
                  </a:lnTo>
                  <a:lnTo>
                    <a:pt x="42" y="79"/>
                  </a:lnTo>
                  <a:lnTo>
                    <a:pt x="33" y="89"/>
                  </a:lnTo>
                  <a:lnTo>
                    <a:pt x="24" y="101"/>
                  </a:lnTo>
                  <a:lnTo>
                    <a:pt x="14" y="113"/>
                  </a:lnTo>
                  <a:lnTo>
                    <a:pt x="6" y="124"/>
                  </a:lnTo>
                  <a:lnTo>
                    <a:pt x="0" y="137"/>
                  </a:lnTo>
                  <a:close/>
                </a:path>
              </a:pathLst>
            </a:custGeom>
            <a:solidFill>
              <a:srgbClr val="FF9900"/>
            </a:solidFill>
            <a:ln w="9525">
              <a:solidFill>
                <a:srgbClr val="FF99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6ED59302-2DDF-4B7A-AF57-138AFE8AF113}" type="slidenum">
              <a:rPr lang="tr-TR"/>
              <a:pPr/>
              <a:t>19</a:t>
            </a:fld>
            <a:endParaRPr lang="tr-TR"/>
          </a:p>
        </p:txBody>
      </p:sp>
      <p:pic>
        <p:nvPicPr>
          <p:cNvPr id="160773" name="Picture 5" descr="family-violence_l"/>
          <p:cNvPicPr>
            <a:picLocks noChangeAspect="1" noChangeArrowheads="1"/>
          </p:cNvPicPr>
          <p:nvPr/>
        </p:nvPicPr>
        <p:blipFill>
          <a:blip r:embed="rId2" cstate="print"/>
          <a:srcRect/>
          <a:stretch>
            <a:fillRect/>
          </a:stretch>
        </p:blipFill>
        <p:spPr bwMode="auto">
          <a:xfrm>
            <a:off x="4211638" y="0"/>
            <a:ext cx="4932362" cy="6858000"/>
          </a:xfrm>
          <a:prstGeom prst="rect">
            <a:avLst/>
          </a:prstGeom>
          <a:noFill/>
        </p:spPr>
      </p:pic>
      <p:sp>
        <p:nvSpPr>
          <p:cNvPr id="160770" name="Rectangle 2"/>
          <p:cNvSpPr>
            <a:spLocks noGrp="1" noChangeArrowheads="1"/>
          </p:cNvSpPr>
          <p:nvPr>
            <p:ph type="title"/>
          </p:nvPr>
        </p:nvSpPr>
        <p:spPr>
          <a:xfrm>
            <a:off x="15875" y="2430463"/>
            <a:ext cx="4124325" cy="1143000"/>
          </a:xfrm>
        </p:spPr>
        <p:txBody>
          <a:bodyPr/>
          <a:lstStyle/>
          <a:p>
            <a:r>
              <a:rPr lang="tr-TR" sz="4400"/>
              <a:t>İyi Bir </a:t>
            </a:r>
            <a:br>
              <a:rPr lang="tr-TR" sz="4400"/>
            </a:br>
            <a:r>
              <a:rPr lang="tr-TR" sz="4400"/>
              <a:t>Anne ve Baba </a:t>
            </a:r>
            <a:br>
              <a:rPr lang="tr-TR" sz="4400"/>
            </a:br>
            <a:r>
              <a:rPr lang="tr-TR" sz="4400"/>
              <a:t>Olmak Gerekli!</a:t>
            </a:r>
            <a:br>
              <a:rPr lang="tr-TR" sz="4400"/>
            </a:br>
            <a:r>
              <a:rPr lang="tr-TR" sz="4400"/>
              <a:t/>
            </a:r>
            <a:br>
              <a:rPr lang="tr-TR" sz="4400"/>
            </a:br>
            <a:r>
              <a:rPr lang="tr-TR" sz="4400"/>
              <a:t>İyi Bir </a:t>
            </a:r>
            <a:br>
              <a:rPr lang="tr-TR" sz="4400"/>
            </a:br>
            <a:r>
              <a:rPr lang="tr-TR" sz="4400"/>
              <a:t>Anne ve Baba Olmak İçin…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ED9B6F77-B0C8-4DDD-B0FD-7051D07A2B07}" type="slidenum">
              <a:rPr lang="tr-TR"/>
              <a:pPr/>
              <a:t>2</a:t>
            </a:fld>
            <a:endParaRPr lang="tr-TR"/>
          </a:p>
        </p:txBody>
      </p:sp>
      <p:sp>
        <p:nvSpPr>
          <p:cNvPr id="118786" name="Rectangle 2"/>
          <p:cNvSpPr>
            <a:spLocks noGrp="1" noChangeArrowheads="1"/>
          </p:cNvSpPr>
          <p:nvPr>
            <p:ph type="title"/>
          </p:nvPr>
        </p:nvSpPr>
        <p:spPr>
          <a:xfrm>
            <a:off x="457200" y="44450"/>
            <a:ext cx="8229600" cy="1143000"/>
          </a:xfrm>
        </p:spPr>
        <p:txBody>
          <a:bodyPr/>
          <a:lstStyle/>
          <a:p>
            <a:r>
              <a:rPr lang="tr-TR"/>
              <a:t>Esrar </a:t>
            </a:r>
          </a:p>
        </p:txBody>
      </p:sp>
      <p:sp>
        <p:nvSpPr>
          <p:cNvPr id="118787" name="Rectangle 3"/>
          <p:cNvSpPr>
            <a:spLocks noGrp="1" noChangeArrowheads="1"/>
          </p:cNvSpPr>
          <p:nvPr>
            <p:ph type="body" idx="1"/>
          </p:nvPr>
        </p:nvSpPr>
        <p:spPr>
          <a:xfrm>
            <a:off x="323850" y="1196975"/>
            <a:ext cx="8569325" cy="4699000"/>
          </a:xfrm>
        </p:spPr>
        <p:txBody>
          <a:bodyPr/>
          <a:lstStyle/>
          <a:p>
            <a:pPr>
              <a:lnSpc>
                <a:spcPct val="90000"/>
              </a:lnSpc>
            </a:pPr>
            <a:r>
              <a:rPr lang="tr-TR" sz="2700"/>
              <a:t>Esrar hint kenevirinden elde edilen bir maddedir. Esrar sigara tütünü ile karıştırılır ve sigara yapılarak içilir. </a:t>
            </a:r>
          </a:p>
          <a:p>
            <a:pPr>
              <a:lnSpc>
                <a:spcPct val="90000"/>
              </a:lnSpc>
            </a:pPr>
            <a:r>
              <a:rPr lang="tr-TR" sz="2700"/>
              <a:t>Esrara genellikle ot, joint veya marihuana adı verilir. </a:t>
            </a:r>
          </a:p>
          <a:p>
            <a:pPr>
              <a:lnSpc>
                <a:spcPct val="90000"/>
              </a:lnSpc>
            </a:pPr>
            <a:r>
              <a:rPr lang="tr-TR" sz="2700"/>
              <a:t>Esrar içildiği zaman bir sarhoşluk hali yaratır. İçen kişinin gözleri kanlanır, konuşması ve dengesi bozulur. </a:t>
            </a:r>
          </a:p>
        </p:txBody>
      </p:sp>
      <p:sp>
        <p:nvSpPr>
          <p:cNvPr id="118788" name="Line 4"/>
          <p:cNvSpPr>
            <a:spLocks noChangeShapeType="1"/>
          </p:cNvSpPr>
          <p:nvPr/>
        </p:nvSpPr>
        <p:spPr bwMode="auto">
          <a:xfrm>
            <a:off x="468313" y="9810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A83AB409-5C9A-4D32-80A7-3E8B45545AD5}" type="slidenum">
              <a:rPr lang="tr-TR"/>
              <a:pPr/>
              <a:t>20</a:t>
            </a:fld>
            <a:endParaRPr lang="tr-TR"/>
          </a:p>
        </p:txBody>
      </p:sp>
      <p:sp>
        <p:nvSpPr>
          <p:cNvPr id="191490" name="Rectangle 2"/>
          <p:cNvSpPr>
            <a:spLocks noGrp="1" noChangeArrowheads="1"/>
          </p:cNvSpPr>
          <p:nvPr>
            <p:ph type="title"/>
          </p:nvPr>
        </p:nvSpPr>
        <p:spPr>
          <a:xfrm>
            <a:off x="0" y="274638"/>
            <a:ext cx="8686800" cy="1143000"/>
          </a:xfrm>
        </p:spPr>
        <p:txBody>
          <a:bodyPr/>
          <a:lstStyle/>
          <a:p>
            <a:r>
              <a:rPr lang="tr-TR" sz="2800">
                <a:solidFill>
                  <a:srgbClr val="FFFF00"/>
                </a:solidFill>
              </a:rPr>
              <a:t>İyi Bir Anne-Baba Olmak İçin</a:t>
            </a:r>
            <a:r>
              <a:rPr lang="tr-TR" sz="3600"/>
              <a:t/>
            </a:r>
            <a:br>
              <a:rPr lang="tr-TR" sz="3600"/>
            </a:br>
            <a:r>
              <a:rPr lang="tr-TR" sz="3600"/>
              <a:t>HER ZAMAN İYİ BİR DİNLEYİCİ OLUN!</a:t>
            </a:r>
          </a:p>
        </p:txBody>
      </p:sp>
      <p:pic>
        <p:nvPicPr>
          <p:cNvPr id="191492" name="Picture 4" descr="Resim25"/>
          <p:cNvPicPr>
            <a:picLocks noGrp="1" noChangeAspect="1" noChangeArrowheads="1"/>
          </p:cNvPicPr>
          <p:nvPr>
            <p:ph idx="1"/>
          </p:nvPr>
        </p:nvPicPr>
        <p:blipFill>
          <a:blip r:embed="rId2" cstate="print"/>
          <a:srcRect/>
          <a:stretch>
            <a:fillRect/>
          </a:stretch>
        </p:blipFill>
        <p:spPr>
          <a:xfrm>
            <a:off x="1785938" y="1600200"/>
            <a:ext cx="5572125" cy="4525963"/>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4126ABDE-8693-4F89-8EF9-79CF174BD6E2}" type="slidenum">
              <a:rPr lang="tr-TR"/>
              <a:pPr/>
              <a:t>21</a:t>
            </a:fld>
            <a:endParaRPr lang="tr-TR"/>
          </a:p>
        </p:txBody>
      </p:sp>
      <p:sp>
        <p:nvSpPr>
          <p:cNvPr id="192514"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KONFERANS VERMEYİN, FİKRİNİZİ SÖYLEYİN!</a:t>
            </a:r>
          </a:p>
        </p:txBody>
      </p:sp>
      <p:pic>
        <p:nvPicPr>
          <p:cNvPr id="192516" name="Picture 4" descr="Resim26"/>
          <p:cNvPicPr>
            <a:picLocks noGrp="1" noChangeAspect="1" noChangeArrowheads="1"/>
          </p:cNvPicPr>
          <p:nvPr>
            <p:ph idx="1"/>
          </p:nvPr>
        </p:nvPicPr>
        <p:blipFill>
          <a:blip r:embed="rId2" cstate="print"/>
          <a:srcRect/>
          <a:stretch>
            <a:fillRect/>
          </a:stretch>
        </p:blipFill>
        <p:spPr>
          <a:xfrm>
            <a:off x="1979613" y="1685925"/>
            <a:ext cx="6318250" cy="5127625"/>
          </a:xfrm>
          <a:noFill/>
          <a:ln w="57150">
            <a:solidFill>
              <a:srgbClr val="FF99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BF2D7E32-BBF4-41CE-AB44-20F984EC3EE5}" type="slidenum">
              <a:rPr lang="tr-TR"/>
              <a:pPr/>
              <a:t>22</a:t>
            </a:fld>
            <a:endParaRPr lang="tr-TR"/>
          </a:p>
        </p:txBody>
      </p:sp>
      <p:sp>
        <p:nvSpPr>
          <p:cNvPr id="179202" name="Rectangle 2"/>
          <p:cNvSpPr>
            <a:spLocks noGrp="1" noChangeArrowheads="1"/>
          </p:cNvSpPr>
          <p:nvPr>
            <p:ph type="title"/>
          </p:nvPr>
        </p:nvSpPr>
        <p:spPr>
          <a:xfrm>
            <a:off x="-34925" y="274638"/>
            <a:ext cx="9144000" cy="1143000"/>
          </a:xfrm>
        </p:spPr>
        <p:txBody>
          <a:bodyPr/>
          <a:lstStyle/>
          <a:p>
            <a:r>
              <a:rPr lang="tr-TR" sz="2800">
                <a:solidFill>
                  <a:srgbClr val="FFFF00"/>
                </a:solidFill>
              </a:rPr>
              <a:t>İyi Bir Anne-Baba Olmak İçin</a:t>
            </a:r>
            <a:r>
              <a:rPr lang="tr-TR" sz="3600"/>
              <a:t/>
            </a:r>
            <a:br>
              <a:rPr lang="tr-TR" sz="3600"/>
            </a:br>
            <a:r>
              <a:rPr lang="tr-TR" sz="3600"/>
              <a:t>ONUNLA KONUŞMAKTAN ÇEKİNMEYİN</a:t>
            </a:r>
          </a:p>
        </p:txBody>
      </p:sp>
      <p:pic>
        <p:nvPicPr>
          <p:cNvPr id="179204" name="Picture 4" descr="konusma"/>
          <p:cNvPicPr>
            <a:picLocks noChangeAspect="1" noChangeArrowheads="1"/>
          </p:cNvPicPr>
          <p:nvPr/>
        </p:nvPicPr>
        <p:blipFill>
          <a:blip r:embed="rId2" cstate="print"/>
          <a:srcRect/>
          <a:stretch>
            <a:fillRect/>
          </a:stretch>
        </p:blipFill>
        <p:spPr bwMode="auto">
          <a:xfrm>
            <a:off x="3995738" y="1916113"/>
            <a:ext cx="4572000" cy="3714750"/>
          </a:xfrm>
          <a:prstGeom prst="rect">
            <a:avLst/>
          </a:prstGeom>
          <a:noFill/>
        </p:spPr>
      </p:pic>
      <p:sp>
        <p:nvSpPr>
          <p:cNvPr id="179205" name="Rectangle 5"/>
          <p:cNvSpPr>
            <a:spLocks noChangeArrowheads="1"/>
          </p:cNvSpPr>
          <p:nvPr/>
        </p:nvSpPr>
        <p:spPr bwMode="auto">
          <a:xfrm>
            <a:off x="323850" y="1828800"/>
            <a:ext cx="3306763" cy="1600200"/>
          </a:xfrm>
          <a:prstGeom prst="rect">
            <a:avLst/>
          </a:prstGeom>
          <a:noFill/>
          <a:ln w="9525">
            <a:noFill/>
            <a:miter lim="800000"/>
            <a:headEnd/>
            <a:tailEnd/>
          </a:ln>
          <a:effectLst/>
        </p:spPr>
        <p:txBody>
          <a:bodyPr/>
          <a:lstStyle/>
          <a:p>
            <a:pPr eaLnBrk="0" hangingPunct="0">
              <a:spcBef>
                <a:spcPct val="45000"/>
              </a:spcBef>
              <a:buSzPct val="105000"/>
              <a:buFont typeface="Wingdings" pitchFamily="2" charset="2"/>
              <a:buNone/>
            </a:pPr>
            <a:r>
              <a:rPr lang="tr-TR" sz="2400">
                <a:solidFill>
                  <a:srgbClr val="FFFF00"/>
                </a:solidFill>
              </a:rPr>
              <a:t>“Bedeninin buna nasıl tepki vereceğini bilmiyoruz, bazı insanlar çok çabuk bağımlı olabilir; ya da çok hasta olabilirler, bu kişiden kişiye değişen bir durumdur.”</a:t>
            </a:r>
          </a:p>
          <a:p>
            <a:pPr eaLnBrk="0" hangingPunct="0">
              <a:spcBef>
                <a:spcPct val="45000"/>
              </a:spcBef>
              <a:buSzPct val="105000"/>
              <a:buFont typeface="Wingdings" pitchFamily="2" charset="2"/>
              <a:buNone/>
            </a:pPr>
            <a:endParaRPr lang="tr-TR" sz="240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32591B4A-C13E-478E-AF7A-D48AE6FB60E4}" type="slidenum">
              <a:rPr lang="tr-TR"/>
              <a:pPr/>
              <a:t>23</a:t>
            </a:fld>
            <a:endParaRPr lang="tr-TR"/>
          </a:p>
        </p:txBody>
      </p:sp>
      <p:sp>
        <p:nvSpPr>
          <p:cNvPr id="185346" name="Rectangle 2"/>
          <p:cNvSpPr>
            <a:spLocks noGrp="1" noChangeArrowheads="1"/>
          </p:cNvSpPr>
          <p:nvPr>
            <p:ph type="title"/>
          </p:nvPr>
        </p:nvSpPr>
        <p:spPr>
          <a:xfrm>
            <a:off x="-34925" y="274638"/>
            <a:ext cx="9144000" cy="1143000"/>
          </a:xfrm>
        </p:spPr>
        <p:txBody>
          <a:bodyPr/>
          <a:lstStyle/>
          <a:p>
            <a:r>
              <a:rPr lang="tr-TR" sz="2800">
                <a:solidFill>
                  <a:srgbClr val="FFFF00"/>
                </a:solidFill>
              </a:rPr>
              <a:t>İyi Bir Anne-Baba Olmak İçin</a:t>
            </a:r>
            <a:r>
              <a:rPr lang="tr-TR" sz="3600"/>
              <a:t/>
            </a:r>
            <a:br>
              <a:rPr lang="tr-TR" sz="3600"/>
            </a:br>
            <a:r>
              <a:rPr lang="tr-TR" sz="3600"/>
              <a:t>AÇIK OLUN</a:t>
            </a:r>
          </a:p>
        </p:txBody>
      </p:sp>
      <p:pic>
        <p:nvPicPr>
          <p:cNvPr id="185349" name="Picture 5" descr="paylasin"/>
          <p:cNvPicPr>
            <a:picLocks noChangeAspect="1" noChangeArrowheads="1"/>
          </p:cNvPicPr>
          <p:nvPr/>
        </p:nvPicPr>
        <p:blipFill>
          <a:blip r:embed="rId2" cstate="print"/>
          <a:srcRect l="8272"/>
          <a:stretch>
            <a:fillRect/>
          </a:stretch>
        </p:blipFill>
        <p:spPr bwMode="auto">
          <a:xfrm>
            <a:off x="3779838" y="1557338"/>
            <a:ext cx="5292725" cy="4686300"/>
          </a:xfrm>
          <a:prstGeom prst="rect">
            <a:avLst/>
          </a:prstGeom>
          <a:noFill/>
        </p:spPr>
      </p:pic>
      <p:sp>
        <p:nvSpPr>
          <p:cNvPr id="185351" name="Rectangle 7"/>
          <p:cNvSpPr>
            <a:spLocks noChangeArrowheads="1"/>
          </p:cNvSpPr>
          <p:nvPr/>
        </p:nvSpPr>
        <p:spPr bwMode="auto">
          <a:xfrm>
            <a:off x="0" y="1484313"/>
            <a:ext cx="3851275" cy="4359275"/>
          </a:xfrm>
          <a:prstGeom prst="rect">
            <a:avLst/>
          </a:prstGeom>
          <a:noFill/>
          <a:ln w="9525">
            <a:noFill/>
            <a:miter lim="800000"/>
            <a:headEnd/>
            <a:tailEnd/>
          </a:ln>
          <a:effectLst/>
        </p:spPr>
        <p:txBody>
          <a:bodyPr>
            <a:spAutoFit/>
          </a:bodyPr>
          <a:lstStyle/>
          <a:p>
            <a:pPr eaLnBrk="0" hangingPunct="0"/>
            <a:r>
              <a:rPr lang="tr-TR" sz="2000" b="1">
                <a:solidFill>
                  <a:srgbClr val="FFFF00"/>
                </a:solidFill>
              </a:rPr>
              <a:t>“Bazı arkadaşlarım yüzünden ben de kullandım, çünkü onlara uymak gerektiğini düşünüyordum. Kısa süre sonra fark ettim ki ben onu değil, o beni kontrol ediyordu. </a:t>
            </a:r>
          </a:p>
          <a:p>
            <a:pPr eaLnBrk="0" hangingPunct="0"/>
            <a:r>
              <a:rPr lang="tr-TR" sz="2000" b="1">
                <a:solidFill>
                  <a:srgbClr val="FFFF00"/>
                </a:solidFill>
              </a:rPr>
              <a:t>O günlerde etkileri hakkında bu kadar bilgim yoktu; şimdi bildiklerimi o zamanlar bilseydim hiçbir zaman denemezdim ve seni ondan uzak tutmak için ne yapmam gerekiyorsa yaparım.”</a:t>
            </a:r>
          </a:p>
          <a:p>
            <a:pPr eaLnBrk="0" hangingPunct="0"/>
            <a:endParaRPr lang="tr-TR" sz="2000" b="1">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7EEAE7D0-88EA-48E7-8E6C-CA4D7AAE5980}" type="slidenum">
              <a:rPr lang="tr-TR"/>
              <a:pPr/>
              <a:t>24</a:t>
            </a:fld>
            <a:endParaRPr lang="tr-TR"/>
          </a:p>
        </p:txBody>
      </p:sp>
      <p:sp>
        <p:nvSpPr>
          <p:cNvPr id="161796" name="Rectangle 4"/>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YARGILAMAYIN</a:t>
            </a:r>
          </a:p>
        </p:txBody>
      </p:sp>
      <p:pic>
        <p:nvPicPr>
          <p:cNvPr id="161797" name="Picture 5" descr="yargilama"/>
          <p:cNvPicPr>
            <a:picLocks noChangeAspect="1" noChangeArrowheads="1"/>
          </p:cNvPicPr>
          <p:nvPr/>
        </p:nvPicPr>
        <p:blipFill>
          <a:blip r:embed="rId2" cstate="print"/>
          <a:srcRect/>
          <a:stretch>
            <a:fillRect/>
          </a:stretch>
        </p:blipFill>
        <p:spPr bwMode="auto">
          <a:xfrm>
            <a:off x="2411413" y="1628775"/>
            <a:ext cx="5395912" cy="4383088"/>
          </a:xfrm>
          <a:prstGeom prst="rect">
            <a:avLst/>
          </a:prstGeom>
          <a:noFill/>
        </p:spPr>
      </p:pic>
      <p:sp>
        <p:nvSpPr>
          <p:cNvPr id="161798" name="Rectangle 6"/>
          <p:cNvSpPr>
            <a:spLocks noChangeArrowheads="1"/>
          </p:cNvSpPr>
          <p:nvPr/>
        </p:nvSpPr>
        <p:spPr bwMode="auto">
          <a:xfrm>
            <a:off x="3203575" y="6272213"/>
            <a:ext cx="3779838" cy="396875"/>
          </a:xfrm>
          <a:prstGeom prst="rect">
            <a:avLst/>
          </a:prstGeom>
          <a:noFill/>
          <a:ln w="9525">
            <a:noFill/>
            <a:miter lim="800000"/>
            <a:headEnd/>
            <a:tailEnd/>
          </a:ln>
          <a:effectLst/>
        </p:spPr>
        <p:txBody>
          <a:bodyPr wrap="none">
            <a:spAutoFit/>
          </a:bodyPr>
          <a:lstStyle/>
          <a:p>
            <a:pPr eaLnBrk="0" hangingPunct="0"/>
            <a:r>
              <a:rPr lang="tr-TR" sz="2000" b="1">
                <a:solidFill>
                  <a:srgbClr val="FFFF00"/>
                </a:solidFill>
                <a:latin typeface="Verdana" pitchFamily="34" charset="0"/>
              </a:rPr>
              <a:t>“Sen zaten hep böylesin”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30A81088-8A8D-4C23-A33B-EEE3ED7687C3}" type="slidenum">
              <a:rPr lang="tr-TR"/>
              <a:pPr/>
              <a:t>25</a:t>
            </a:fld>
            <a:endParaRPr lang="tr-TR"/>
          </a:p>
        </p:txBody>
      </p:sp>
      <p:sp>
        <p:nvSpPr>
          <p:cNvPr id="174082"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TEHDİT ETMEYİN</a:t>
            </a:r>
          </a:p>
        </p:txBody>
      </p:sp>
      <p:sp>
        <p:nvSpPr>
          <p:cNvPr id="174084" name="Rectangle 4"/>
          <p:cNvSpPr>
            <a:spLocks noChangeArrowheads="1"/>
          </p:cNvSpPr>
          <p:nvPr/>
        </p:nvSpPr>
        <p:spPr bwMode="auto">
          <a:xfrm>
            <a:off x="2987675" y="6253163"/>
            <a:ext cx="4483100" cy="420687"/>
          </a:xfrm>
          <a:prstGeom prst="rect">
            <a:avLst/>
          </a:prstGeom>
          <a:noFill/>
          <a:ln w="9525">
            <a:noFill/>
            <a:miter lim="800000"/>
            <a:headEnd/>
            <a:tailEnd/>
          </a:ln>
          <a:effectLst/>
        </p:spPr>
        <p:txBody>
          <a:bodyPr wrap="none">
            <a:spAutoFit/>
          </a:bodyPr>
          <a:lstStyle/>
          <a:p>
            <a:pPr eaLnBrk="0" hangingPunct="0">
              <a:lnSpc>
                <a:spcPct val="90000"/>
              </a:lnSpc>
              <a:spcBef>
                <a:spcPct val="45000"/>
              </a:spcBef>
              <a:buSzPct val="105000"/>
              <a:buFont typeface="Wingdings" pitchFamily="2" charset="2"/>
              <a:buNone/>
            </a:pPr>
            <a:r>
              <a:rPr lang="tr-TR" sz="2400" b="1">
                <a:solidFill>
                  <a:srgbClr val="FFFF00"/>
                </a:solidFill>
              </a:rPr>
              <a:t>“Eğer dediğimi yapmazsan...”</a:t>
            </a:r>
            <a:endParaRPr lang="tr-TR" sz="2800" b="1">
              <a:solidFill>
                <a:srgbClr val="FFFF00"/>
              </a:solidFill>
              <a:latin typeface="Verdana" pitchFamily="34" charset="0"/>
            </a:endParaRPr>
          </a:p>
        </p:txBody>
      </p:sp>
      <p:pic>
        <p:nvPicPr>
          <p:cNvPr id="174085" name="Picture 5" descr="tehdit"/>
          <p:cNvPicPr>
            <a:picLocks noChangeAspect="1" noChangeArrowheads="1"/>
          </p:cNvPicPr>
          <p:nvPr/>
        </p:nvPicPr>
        <p:blipFill>
          <a:blip r:embed="rId2" cstate="print"/>
          <a:srcRect t="5754"/>
          <a:stretch>
            <a:fillRect/>
          </a:stretch>
        </p:blipFill>
        <p:spPr bwMode="auto">
          <a:xfrm>
            <a:off x="2097088" y="1700213"/>
            <a:ext cx="5427662" cy="41560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4C0AA53C-C875-4CF4-B7EF-A6834ACB5CA5}" type="slidenum">
              <a:rPr lang="tr-TR"/>
              <a:pPr/>
              <a:t>26</a:t>
            </a:fld>
            <a:endParaRPr lang="tr-TR"/>
          </a:p>
        </p:txBody>
      </p:sp>
      <p:sp>
        <p:nvSpPr>
          <p:cNvPr id="175106"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AŞIRI SORGULAMAYIN</a:t>
            </a:r>
          </a:p>
        </p:txBody>
      </p:sp>
      <p:sp>
        <p:nvSpPr>
          <p:cNvPr id="175107" name="Rectangle 3"/>
          <p:cNvSpPr>
            <a:spLocks noChangeArrowheads="1"/>
          </p:cNvSpPr>
          <p:nvPr/>
        </p:nvSpPr>
        <p:spPr bwMode="auto">
          <a:xfrm>
            <a:off x="1619250" y="5876925"/>
            <a:ext cx="6848475" cy="457200"/>
          </a:xfrm>
          <a:prstGeom prst="rect">
            <a:avLst/>
          </a:prstGeom>
          <a:noFill/>
          <a:ln w="9525">
            <a:noFill/>
            <a:miter lim="800000"/>
            <a:headEnd/>
            <a:tailEnd/>
          </a:ln>
          <a:effectLst/>
        </p:spPr>
        <p:txBody>
          <a:bodyPr wrap="none">
            <a:spAutoFit/>
          </a:bodyPr>
          <a:lstStyle/>
          <a:p>
            <a:pPr eaLnBrk="0" hangingPunct="0"/>
            <a:r>
              <a:rPr lang="tr-TR" sz="2400" b="1">
                <a:solidFill>
                  <a:srgbClr val="FFFF00"/>
                </a:solidFill>
              </a:rPr>
              <a:t>“Kim, nerede, nasıl, niçin, ne zaman, neden...”</a:t>
            </a:r>
          </a:p>
        </p:txBody>
      </p:sp>
      <p:pic>
        <p:nvPicPr>
          <p:cNvPr id="175109" name="Picture 5" descr="sorgulama"/>
          <p:cNvPicPr>
            <a:picLocks noChangeAspect="1" noChangeArrowheads="1"/>
          </p:cNvPicPr>
          <p:nvPr/>
        </p:nvPicPr>
        <p:blipFill>
          <a:blip r:embed="rId2" cstate="print"/>
          <a:srcRect/>
          <a:stretch>
            <a:fillRect/>
          </a:stretch>
        </p:blipFill>
        <p:spPr bwMode="auto">
          <a:xfrm>
            <a:off x="2124075" y="1557338"/>
            <a:ext cx="4995863" cy="40608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F4A85212-AC25-4410-896C-0D5742B803B6}" type="slidenum">
              <a:rPr lang="tr-TR"/>
              <a:pPr/>
              <a:t>27</a:t>
            </a:fld>
            <a:endParaRPr lang="tr-TR"/>
          </a:p>
        </p:txBody>
      </p:sp>
      <p:sp>
        <p:nvSpPr>
          <p:cNvPr id="176130"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GEREKSİZ TEŞHİSLER KOYMAYIN</a:t>
            </a:r>
          </a:p>
        </p:txBody>
      </p:sp>
      <p:sp>
        <p:nvSpPr>
          <p:cNvPr id="176131" name="Rectangle 3"/>
          <p:cNvSpPr>
            <a:spLocks noChangeArrowheads="1"/>
          </p:cNvSpPr>
          <p:nvPr/>
        </p:nvSpPr>
        <p:spPr bwMode="auto">
          <a:xfrm>
            <a:off x="3754438" y="6021388"/>
            <a:ext cx="2617787" cy="519112"/>
          </a:xfrm>
          <a:prstGeom prst="rect">
            <a:avLst/>
          </a:prstGeom>
          <a:noFill/>
          <a:ln w="9525">
            <a:noFill/>
            <a:miter lim="800000"/>
            <a:headEnd/>
            <a:tailEnd/>
          </a:ln>
          <a:effectLst/>
        </p:spPr>
        <p:txBody>
          <a:bodyPr wrap="none">
            <a:spAutoFit/>
          </a:bodyPr>
          <a:lstStyle/>
          <a:p>
            <a:pPr eaLnBrk="0" hangingPunct="0"/>
            <a:r>
              <a:rPr lang="tr-TR" sz="2800" b="1">
                <a:solidFill>
                  <a:srgbClr val="FFFF00"/>
                </a:solidFill>
              </a:rPr>
              <a:t>“Bence sen...”</a:t>
            </a:r>
          </a:p>
        </p:txBody>
      </p:sp>
      <p:pic>
        <p:nvPicPr>
          <p:cNvPr id="176133" name="Picture 5" descr="teshis"/>
          <p:cNvPicPr>
            <a:picLocks noChangeAspect="1" noChangeArrowheads="1"/>
          </p:cNvPicPr>
          <p:nvPr/>
        </p:nvPicPr>
        <p:blipFill>
          <a:blip r:embed="rId2" cstate="print"/>
          <a:srcRect/>
          <a:stretch>
            <a:fillRect/>
          </a:stretch>
        </p:blipFill>
        <p:spPr bwMode="auto">
          <a:xfrm>
            <a:off x="2555875" y="1484313"/>
            <a:ext cx="5021263" cy="40798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C4118031-9A09-4941-8CEA-CC128E167520}" type="slidenum">
              <a:rPr lang="tr-TR"/>
              <a:pPr/>
              <a:t>28</a:t>
            </a:fld>
            <a:endParaRPr lang="tr-TR"/>
          </a:p>
        </p:txBody>
      </p:sp>
      <p:sp>
        <p:nvSpPr>
          <p:cNvPr id="177154" name="Rectangle 2"/>
          <p:cNvSpPr>
            <a:spLocks noGrp="1" noChangeArrowheads="1"/>
          </p:cNvSpPr>
          <p:nvPr>
            <p:ph type="title"/>
          </p:nvPr>
        </p:nvSpPr>
        <p:spPr>
          <a:xfrm>
            <a:off x="250825" y="341313"/>
            <a:ext cx="8928100" cy="1143000"/>
          </a:xfrm>
        </p:spPr>
        <p:txBody>
          <a:bodyPr/>
          <a:lstStyle/>
          <a:p>
            <a:r>
              <a:rPr lang="tr-TR" sz="2800">
                <a:solidFill>
                  <a:srgbClr val="FFFF00"/>
                </a:solidFill>
              </a:rPr>
              <a:t>İyi Bir Anne-Baba Olmak İçin</a:t>
            </a:r>
            <a:r>
              <a:rPr lang="tr-TR" sz="3600"/>
              <a:t/>
            </a:r>
            <a:br>
              <a:rPr lang="tr-TR" sz="3600"/>
            </a:br>
            <a:r>
              <a:rPr lang="tr-TR" sz="3600"/>
              <a:t>GEREKSİZ AHLAK DERSLERİNDEN KAÇININ</a:t>
            </a:r>
          </a:p>
        </p:txBody>
      </p:sp>
      <p:sp>
        <p:nvSpPr>
          <p:cNvPr id="177155" name="Rectangle 3"/>
          <p:cNvSpPr>
            <a:spLocks noChangeArrowheads="1"/>
          </p:cNvSpPr>
          <p:nvPr/>
        </p:nvSpPr>
        <p:spPr bwMode="auto">
          <a:xfrm>
            <a:off x="1549400" y="5949950"/>
            <a:ext cx="7054850" cy="457200"/>
          </a:xfrm>
          <a:prstGeom prst="rect">
            <a:avLst/>
          </a:prstGeom>
          <a:noFill/>
          <a:ln w="9525">
            <a:noFill/>
            <a:miter lim="800000"/>
            <a:headEnd/>
            <a:tailEnd/>
          </a:ln>
          <a:effectLst/>
        </p:spPr>
        <p:txBody>
          <a:bodyPr wrap="none">
            <a:spAutoFit/>
          </a:bodyPr>
          <a:lstStyle/>
          <a:p>
            <a:pPr eaLnBrk="0" hangingPunct="0"/>
            <a:r>
              <a:rPr lang="tr-TR" sz="2400" b="1">
                <a:solidFill>
                  <a:srgbClr val="FFFF00"/>
                </a:solidFill>
              </a:rPr>
              <a:t>“Bunun böyle olması gerek, bu olmazsa olmaz”</a:t>
            </a:r>
          </a:p>
        </p:txBody>
      </p:sp>
      <p:pic>
        <p:nvPicPr>
          <p:cNvPr id="177157" name="Picture 5" descr="ahlak"/>
          <p:cNvPicPr>
            <a:picLocks noChangeAspect="1" noChangeArrowheads="1"/>
          </p:cNvPicPr>
          <p:nvPr/>
        </p:nvPicPr>
        <p:blipFill>
          <a:blip r:embed="rId2" cstate="print"/>
          <a:srcRect/>
          <a:stretch>
            <a:fillRect/>
          </a:stretch>
        </p:blipFill>
        <p:spPr bwMode="auto">
          <a:xfrm>
            <a:off x="2103438" y="1720850"/>
            <a:ext cx="5205412" cy="42291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ayt Numarası Yer Tutucusu"/>
          <p:cNvSpPr>
            <a:spLocks noGrp="1"/>
          </p:cNvSpPr>
          <p:nvPr>
            <p:ph type="sldNum" sz="quarter" idx="10"/>
          </p:nvPr>
        </p:nvSpPr>
        <p:spPr/>
        <p:txBody>
          <a:bodyPr/>
          <a:lstStyle/>
          <a:p>
            <a:fld id="{E85EE599-3BFE-41BF-B211-318CB06787F1}" type="slidenum">
              <a:rPr lang="tr-TR"/>
              <a:pPr/>
              <a:t>29</a:t>
            </a:fld>
            <a:endParaRPr lang="tr-TR"/>
          </a:p>
        </p:txBody>
      </p:sp>
      <p:sp>
        <p:nvSpPr>
          <p:cNvPr id="178178"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EMİR VERMEYİN</a:t>
            </a:r>
          </a:p>
        </p:txBody>
      </p:sp>
      <p:sp>
        <p:nvSpPr>
          <p:cNvPr id="178179" name="Rectangle 3"/>
          <p:cNvSpPr>
            <a:spLocks noChangeArrowheads="1"/>
          </p:cNvSpPr>
          <p:nvPr/>
        </p:nvSpPr>
        <p:spPr bwMode="auto">
          <a:xfrm>
            <a:off x="2344738" y="6092825"/>
            <a:ext cx="4964112" cy="420688"/>
          </a:xfrm>
          <a:prstGeom prst="rect">
            <a:avLst/>
          </a:prstGeom>
          <a:noFill/>
          <a:ln w="9525">
            <a:noFill/>
            <a:miter lim="800000"/>
            <a:headEnd/>
            <a:tailEnd/>
          </a:ln>
          <a:effectLst/>
        </p:spPr>
        <p:txBody>
          <a:bodyPr wrap="none">
            <a:spAutoFit/>
          </a:bodyPr>
          <a:lstStyle/>
          <a:p>
            <a:pPr eaLnBrk="0" hangingPunct="0">
              <a:lnSpc>
                <a:spcPct val="90000"/>
              </a:lnSpc>
              <a:spcBef>
                <a:spcPct val="45000"/>
              </a:spcBef>
              <a:buSzPct val="105000"/>
              <a:buFont typeface="Wingdings" pitchFamily="2" charset="2"/>
              <a:buNone/>
            </a:pPr>
            <a:r>
              <a:rPr lang="tr-TR" sz="2400">
                <a:solidFill>
                  <a:srgbClr val="FFFF00"/>
                </a:solidFill>
              </a:rPr>
              <a:t>“Ne diyorsam onu yap, soru sorma”</a:t>
            </a:r>
          </a:p>
        </p:txBody>
      </p:sp>
      <p:pic>
        <p:nvPicPr>
          <p:cNvPr id="178180" name="Picture 4" descr="ofke"/>
          <p:cNvPicPr>
            <a:picLocks noChangeAspect="1" noChangeArrowheads="1"/>
          </p:cNvPicPr>
          <p:nvPr/>
        </p:nvPicPr>
        <p:blipFill>
          <a:blip r:embed="rId2" cstate="print"/>
          <a:srcRect t="4179"/>
          <a:stretch>
            <a:fillRect/>
          </a:stretch>
        </p:blipFill>
        <p:spPr bwMode="auto">
          <a:xfrm>
            <a:off x="1835150" y="1484313"/>
            <a:ext cx="5500688" cy="4283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Slayt Numarası Yer Tutucusu"/>
          <p:cNvSpPr>
            <a:spLocks noGrp="1"/>
          </p:cNvSpPr>
          <p:nvPr>
            <p:ph type="sldNum" sz="quarter" idx="10"/>
          </p:nvPr>
        </p:nvSpPr>
        <p:spPr/>
        <p:txBody>
          <a:bodyPr/>
          <a:lstStyle/>
          <a:p>
            <a:fld id="{42725337-F879-4AD7-AAEA-1855E0304F28}" type="slidenum">
              <a:rPr lang="tr-TR"/>
              <a:pPr/>
              <a:t>3</a:t>
            </a:fld>
            <a:endParaRPr lang="tr-TR"/>
          </a:p>
        </p:txBody>
      </p:sp>
      <p:pic>
        <p:nvPicPr>
          <p:cNvPr id="135178" name="Picture 10" descr="marijuana plant"/>
          <p:cNvPicPr>
            <a:picLocks noChangeAspect="1" noChangeArrowheads="1"/>
          </p:cNvPicPr>
          <p:nvPr/>
        </p:nvPicPr>
        <p:blipFill>
          <a:blip r:embed="rId2" cstate="print"/>
          <a:srcRect/>
          <a:stretch>
            <a:fillRect/>
          </a:stretch>
        </p:blipFill>
        <p:spPr bwMode="auto">
          <a:xfrm>
            <a:off x="58738" y="1268413"/>
            <a:ext cx="2857500" cy="3600450"/>
          </a:xfrm>
          <a:prstGeom prst="rect">
            <a:avLst/>
          </a:prstGeom>
          <a:noFill/>
        </p:spPr>
      </p:pic>
      <p:pic>
        <p:nvPicPr>
          <p:cNvPr id="135182" name="Picture 14" descr="Cannabis4"/>
          <p:cNvPicPr>
            <a:picLocks noChangeAspect="1" noChangeArrowheads="1"/>
          </p:cNvPicPr>
          <p:nvPr/>
        </p:nvPicPr>
        <p:blipFill>
          <a:blip r:embed="rId3" cstate="print"/>
          <a:srcRect/>
          <a:stretch>
            <a:fillRect/>
          </a:stretch>
        </p:blipFill>
        <p:spPr bwMode="auto">
          <a:xfrm>
            <a:off x="5030788" y="1804988"/>
            <a:ext cx="4078287" cy="4792662"/>
          </a:xfrm>
          <a:prstGeom prst="rect">
            <a:avLst/>
          </a:prstGeom>
          <a:noFill/>
        </p:spPr>
      </p:pic>
      <p:pic>
        <p:nvPicPr>
          <p:cNvPr id="135180" name="Picture 12" descr="cannabis-making-a-joint-7-DHD"/>
          <p:cNvPicPr>
            <a:picLocks noChangeAspect="1" noChangeArrowheads="1"/>
          </p:cNvPicPr>
          <p:nvPr/>
        </p:nvPicPr>
        <p:blipFill>
          <a:blip r:embed="rId4" cstate="print"/>
          <a:srcRect/>
          <a:stretch>
            <a:fillRect/>
          </a:stretch>
        </p:blipFill>
        <p:spPr bwMode="auto">
          <a:xfrm>
            <a:off x="2484438" y="4076700"/>
            <a:ext cx="2628900" cy="2590800"/>
          </a:xfrm>
          <a:prstGeom prst="rect">
            <a:avLst/>
          </a:prstGeom>
          <a:noFill/>
        </p:spPr>
      </p:pic>
      <p:pic>
        <p:nvPicPr>
          <p:cNvPr id="135173" name="Picture 5" descr="can_skunk"/>
          <p:cNvPicPr>
            <a:picLocks noChangeAspect="1" noChangeArrowheads="1"/>
          </p:cNvPicPr>
          <p:nvPr/>
        </p:nvPicPr>
        <p:blipFill>
          <a:blip r:embed="rId5" cstate="print"/>
          <a:srcRect/>
          <a:stretch>
            <a:fillRect/>
          </a:stretch>
        </p:blipFill>
        <p:spPr bwMode="auto">
          <a:xfrm>
            <a:off x="3059113" y="1268413"/>
            <a:ext cx="2447925" cy="2381250"/>
          </a:xfrm>
          <a:prstGeom prst="rect">
            <a:avLst/>
          </a:prstGeom>
          <a:noFill/>
        </p:spPr>
      </p:pic>
      <p:sp>
        <p:nvSpPr>
          <p:cNvPr id="135183" name="Rectangle 15"/>
          <p:cNvSpPr>
            <a:spLocks noGrp="1" noChangeArrowheads="1"/>
          </p:cNvSpPr>
          <p:nvPr>
            <p:ph type="title"/>
          </p:nvPr>
        </p:nvSpPr>
        <p:spPr>
          <a:xfrm>
            <a:off x="457200" y="44450"/>
            <a:ext cx="8229600" cy="1143000"/>
          </a:xfrm>
          <a:noFill/>
          <a:ln/>
        </p:spPr>
        <p:txBody>
          <a:bodyPr/>
          <a:lstStyle/>
          <a:p>
            <a:r>
              <a:rPr lang="tr-TR"/>
              <a:t>Esrar resimleri</a:t>
            </a:r>
          </a:p>
        </p:txBody>
      </p:sp>
      <p:sp>
        <p:nvSpPr>
          <p:cNvPr id="135184" name="Line 16"/>
          <p:cNvSpPr>
            <a:spLocks noChangeShapeType="1"/>
          </p:cNvSpPr>
          <p:nvPr/>
        </p:nvSpPr>
        <p:spPr bwMode="auto">
          <a:xfrm>
            <a:off x="468313" y="9810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ayt Numarası Yer Tutucusu"/>
          <p:cNvSpPr>
            <a:spLocks noGrp="1"/>
          </p:cNvSpPr>
          <p:nvPr>
            <p:ph type="sldNum" sz="quarter" idx="10"/>
          </p:nvPr>
        </p:nvSpPr>
        <p:spPr/>
        <p:txBody>
          <a:bodyPr/>
          <a:lstStyle/>
          <a:p>
            <a:fld id="{E76EE76C-4DF5-4DF3-B4C9-8389FF88BAD2}" type="slidenum">
              <a:rPr lang="tr-TR"/>
              <a:pPr/>
              <a:t>30</a:t>
            </a:fld>
            <a:endParaRPr lang="tr-TR"/>
          </a:p>
        </p:txBody>
      </p:sp>
      <p:sp>
        <p:nvSpPr>
          <p:cNvPr id="190466" name="Rectangle 2"/>
          <p:cNvSpPr>
            <a:spLocks noGrp="1" noChangeArrowheads="1"/>
          </p:cNvSpPr>
          <p:nvPr>
            <p:ph type="title"/>
          </p:nvPr>
        </p:nvSpPr>
        <p:spPr>
          <a:xfrm>
            <a:off x="-34925" y="274638"/>
            <a:ext cx="9144000" cy="1143000"/>
          </a:xfrm>
        </p:spPr>
        <p:txBody>
          <a:bodyPr/>
          <a:lstStyle/>
          <a:p>
            <a:r>
              <a:rPr lang="tr-TR" sz="2800">
                <a:solidFill>
                  <a:srgbClr val="FFFF00"/>
                </a:solidFill>
              </a:rPr>
              <a:t>İyi Bir Anne-Baba Olmak İçin</a:t>
            </a:r>
            <a:r>
              <a:rPr lang="tr-TR" sz="3600"/>
              <a:t/>
            </a:r>
            <a:br>
              <a:rPr lang="tr-TR" sz="3600"/>
            </a:br>
            <a:r>
              <a:rPr lang="tr-TR" sz="3600"/>
              <a:t>Ona “Hayır” Demesini Öğretin</a:t>
            </a:r>
          </a:p>
        </p:txBody>
      </p:sp>
      <p:pic>
        <p:nvPicPr>
          <p:cNvPr id="190469" name="Picture 5"/>
          <p:cNvPicPr>
            <a:picLocks noChangeAspect="1" noChangeArrowheads="1"/>
          </p:cNvPicPr>
          <p:nvPr/>
        </p:nvPicPr>
        <p:blipFill>
          <a:blip r:embed="rId2" cstate="print"/>
          <a:srcRect/>
          <a:stretch>
            <a:fillRect/>
          </a:stretch>
        </p:blipFill>
        <p:spPr bwMode="auto">
          <a:xfrm>
            <a:off x="2673350" y="2038350"/>
            <a:ext cx="4079875" cy="2986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47C6A03A-3675-4061-A93E-940C5301DA86}" type="slidenum">
              <a:rPr lang="tr-TR"/>
              <a:pPr/>
              <a:t>31</a:t>
            </a:fld>
            <a:endParaRPr lang="tr-TR"/>
          </a:p>
        </p:txBody>
      </p:sp>
      <p:sp>
        <p:nvSpPr>
          <p:cNvPr id="194562" name="Rectangle 2"/>
          <p:cNvSpPr>
            <a:spLocks noGrp="1" noChangeArrowheads="1"/>
          </p:cNvSpPr>
          <p:nvPr>
            <p:ph type="title"/>
          </p:nvPr>
        </p:nvSpPr>
        <p:spPr/>
        <p:txBody>
          <a:bodyPr/>
          <a:lstStyle/>
          <a:p>
            <a:r>
              <a:rPr lang="tr-TR" sz="2800">
                <a:solidFill>
                  <a:srgbClr val="FFFF00"/>
                </a:solidFill>
              </a:rPr>
              <a:t>İyi Bir Anne-Baba Olmak İçin</a:t>
            </a:r>
            <a:r>
              <a:rPr lang="tr-TR" sz="3600"/>
              <a:t/>
            </a:r>
            <a:br>
              <a:rPr lang="tr-TR" sz="3600"/>
            </a:br>
            <a:r>
              <a:rPr lang="tr-TR" sz="3600"/>
              <a:t>SINIRLARINI BELİRLEYİN</a:t>
            </a:r>
          </a:p>
        </p:txBody>
      </p:sp>
      <p:sp>
        <p:nvSpPr>
          <p:cNvPr id="194564" name="Rectangle 4"/>
          <p:cNvSpPr>
            <a:spLocks noGrp="1" noChangeArrowheads="1"/>
          </p:cNvSpPr>
          <p:nvPr>
            <p:ph type="body" idx="1"/>
          </p:nvPr>
        </p:nvSpPr>
        <p:spPr/>
        <p:txBody>
          <a:bodyPr/>
          <a:lstStyle/>
          <a:p>
            <a:r>
              <a:rPr lang="tr-TR" sz="2800"/>
              <a:t>Her </a:t>
            </a:r>
            <a:r>
              <a:rPr lang="tr-TR" sz="2800">
                <a:latin typeface="Verdana"/>
              </a:rPr>
              <a:t>ç</a:t>
            </a:r>
            <a:r>
              <a:rPr lang="tr-TR" sz="2800"/>
              <a:t>ocuğun sınırlarını bilmeye ihtiyacı vardır. </a:t>
            </a:r>
          </a:p>
          <a:p>
            <a:r>
              <a:rPr lang="tr-TR" sz="2800"/>
              <a:t>Sınırlar </a:t>
            </a:r>
            <a:r>
              <a:rPr lang="tr-TR" sz="2800">
                <a:latin typeface="Verdana"/>
              </a:rPr>
              <a:t>ç</a:t>
            </a:r>
            <a:r>
              <a:rPr lang="tr-TR" sz="2800"/>
              <a:t>ocuğun kapasitesini aşmamalıdır.</a:t>
            </a:r>
          </a:p>
          <a:p>
            <a:r>
              <a:rPr lang="tr-TR" sz="2800"/>
              <a:t>Koyduğunuz sınırlar</a:t>
            </a:r>
            <a:r>
              <a:rPr lang="tr-TR" sz="2800">
                <a:cs typeface="Times New Roman" pitchFamily="18" charset="0"/>
              </a:rPr>
              <a:t> a</a:t>
            </a:r>
            <a:r>
              <a:rPr lang="tr-TR" sz="2800">
                <a:latin typeface="Verdana"/>
                <a:cs typeface="Times New Roman" pitchFamily="18" charset="0"/>
              </a:rPr>
              <a:t>ç</a:t>
            </a:r>
            <a:r>
              <a:rPr lang="tr-TR" sz="2800"/>
              <a:t>ı</a:t>
            </a:r>
            <a:r>
              <a:rPr lang="tr-TR" sz="2800">
                <a:cs typeface="Times New Roman" pitchFamily="18" charset="0"/>
              </a:rPr>
              <a:t>k ve anla</a:t>
            </a:r>
            <a:r>
              <a:rPr lang="tr-TR" sz="2800"/>
              <a:t>şı</a:t>
            </a:r>
            <a:r>
              <a:rPr lang="tr-TR" sz="2800">
                <a:cs typeface="Times New Roman" pitchFamily="18" charset="0"/>
              </a:rPr>
              <a:t>l</a:t>
            </a:r>
            <a:r>
              <a:rPr lang="tr-TR" sz="2800"/>
              <a:t>ı</a:t>
            </a:r>
            <a:r>
              <a:rPr lang="tr-TR" sz="2800">
                <a:cs typeface="Times New Roman" pitchFamily="18" charset="0"/>
              </a:rPr>
              <a:t>r ol</a:t>
            </a:r>
            <a:r>
              <a:rPr lang="tr-TR" sz="2800"/>
              <a:t>malıdır.</a:t>
            </a:r>
          </a:p>
          <a:p>
            <a:r>
              <a:rPr lang="tr-TR" sz="2800"/>
              <a:t>Kurallarınız </a:t>
            </a:r>
            <a:r>
              <a:rPr lang="tr-TR" sz="2800">
                <a:latin typeface="Verdana"/>
                <a:cs typeface="Times New Roman" pitchFamily="18" charset="0"/>
              </a:rPr>
              <a:t>ç</a:t>
            </a:r>
            <a:r>
              <a:rPr lang="tr-TR" sz="2800">
                <a:cs typeface="Times New Roman" pitchFamily="18" charset="0"/>
              </a:rPr>
              <a:t>ocu</a:t>
            </a:r>
            <a:r>
              <a:rPr lang="tr-TR" sz="2800"/>
              <a:t>ğ</a:t>
            </a:r>
            <a:r>
              <a:rPr lang="tr-TR" sz="2800">
                <a:cs typeface="Times New Roman" pitchFamily="18" charset="0"/>
              </a:rPr>
              <a:t>a ne yapmamas</a:t>
            </a:r>
            <a:r>
              <a:rPr lang="tr-TR" sz="2800"/>
              <a:t>ı</a:t>
            </a:r>
            <a:r>
              <a:rPr lang="tr-TR" sz="2800">
                <a:cs typeface="Times New Roman" pitchFamily="18" charset="0"/>
              </a:rPr>
              <a:t>n</a:t>
            </a:r>
            <a:r>
              <a:rPr lang="tr-TR" sz="2800"/>
              <a:t>ı</a:t>
            </a:r>
            <a:r>
              <a:rPr lang="tr-TR" sz="2800">
                <a:cs typeface="Times New Roman" pitchFamily="18" charset="0"/>
              </a:rPr>
              <a:t> s</a:t>
            </a:r>
            <a:r>
              <a:rPr lang="tr-TR" sz="2800">
                <a:latin typeface="Verdana"/>
                <a:cs typeface="Times New Roman" pitchFamily="18" charset="0"/>
              </a:rPr>
              <a:t>ö</a:t>
            </a:r>
            <a:r>
              <a:rPr lang="tr-TR" sz="2800">
                <a:cs typeface="Times New Roman" pitchFamily="18" charset="0"/>
              </a:rPr>
              <a:t>yledi</a:t>
            </a:r>
            <a:r>
              <a:rPr lang="tr-TR" sz="2800"/>
              <a:t>ğ</a:t>
            </a:r>
            <a:r>
              <a:rPr lang="tr-TR" sz="2800">
                <a:cs typeface="Times New Roman" pitchFamily="18" charset="0"/>
              </a:rPr>
              <a:t>i kadar ne yapmas</a:t>
            </a:r>
            <a:r>
              <a:rPr lang="tr-TR" sz="2800"/>
              <a:t>ı</a:t>
            </a:r>
            <a:r>
              <a:rPr lang="tr-TR" sz="2800">
                <a:cs typeface="Times New Roman" pitchFamily="18" charset="0"/>
              </a:rPr>
              <a:t> gerekti</a:t>
            </a:r>
            <a:r>
              <a:rPr lang="tr-TR" sz="2800"/>
              <a:t>ğ</a:t>
            </a:r>
            <a:r>
              <a:rPr lang="tr-TR" sz="2800">
                <a:cs typeface="Times New Roman" pitchFamily="18" charset="0"/>
              </a:rPr>
              <a:t>ini de s</a:t>
            </a:r>
            <a:r>
              <a:rPr lang="tr-TR" sz="2800">
                <a:latin typeface="Verdana"/>
                <a:cs typeface="Times New Roman" pitchFamily="18" charset="0"/>
              </a:rPr>
              <a:t>ö</a:t>
            </a:r>
            <a:r>
              <a:rPr lang="tr-TR" sz="2800">
                <a:cs typeface="Times New Roman" pitchFamily="18" charset="0"/>
              </a:rPr>
              <a:t>yl</a:t>
            </a:r>
            <a:r>
              <a:rPr lang="tr-TR" sz="2800"/>
              <a:t>eyin.</a:t>
            </a:r>
          </a:p>
          <a:p>
            <a:pPr algn="just"/>
            <a:r>
              <a:rPr lang="tr-TR" sz="2800"/>
              <a:t>Sınırlarınız geniş </a:t>
            </a:r>
            <a:r>
              <a:rPr lang="tr-TR" sz="2800">
                <a:cs typeface="Times New Roman" pitchFamily="18" charset="0"/>
              </a:rPr>
              <a:t>ol</a:t>
            </a:r>
            <a:r>
              <a:rPr lang="tr-TR" sz="2800"/>
              <a:t>sun ama bunları tutarlı ve </a:t>
            </a:r>
            <a:r>
              <a:rPr lang="tr-TR" sz="2800">
                <a:latin typeface="Verdana"/>
              </a:rPr>
              <a:t>“</a:t>
            </a:r>
            <a:r>
              <a:rPr lang="tr-TR" sz="2800"/>
              <a:t>deliksiz</a:t>
            </a:r>
            <a:r>
              <a:rPr lang="tr-TR" sz="2800">
                <a:latin typeface="Verdana"/>
              </a:rPr>
              <a:t>”</a:t>
            </a:r>
            <a:r>
              <a:rPr lang="tr-TR" sz="2800"/>
              <a:t> tutun.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fld id="{24675B62-9A79-44B0-803A-4F5C24CBFC93}" type="slidenum">
              <a:rPr lang="tr-TR"/>
              <a:pPr/>
              <a:t>32</a:t>
            </a:fld>
            <a:endParaRPr lang="tr-TR"/>
          </a:p>
        </p:txBody>
      </p:sp>
      <p:sp>
        <p:nvSpPr>
          <p:cNvPr id="193538" name="Rectangle 2"/>
          <p:cNvSpPr>
            <a:spLocks noGrp="1" noChangeArrowheads="1"/>
          </p:cNvSpPr>
          <p:nvPr>
            <p:ph type="title"/>
          </p:nvPr>
        </p:nvSpPr>
        <p:spPr>
          <a:xfrm>
            <a:off x="457200" y="836613"/>
            <a:ext cx="8229600" cy="1143000"/>
          </a:xfrm>
        </p:spPr>
        <p:txBody>
          <a:bodyPr/>
          <a:lstStyle/>
          <a:p>
            <a:r>
              <a:rPr lang="tr-TR" sz="3600"/>
              <a:t>HER YAŞA GÖRE </a:t>
            </a:r>
            <a:br>
              <a:rPr lang="tr-TR" sz="3600"/>
            </a:br>
            <a:r>
              <a:rPr lang="tr-TR" sz="3600"/>
              <a:t>FARKLI ÖNLEME YÖNTEMLERİ GEREKLİ</a:t>
            </a:r>
          </a:p>
        </p:txBody>
      </p:sp>
      <p:pic>
        <p:nvPicPr>
          <p:cNvPr id="193541" name="Picture 5" descr="apple"/>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348038" y="2708275"/>
            <a:ext cx="2640012" cy="27638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0"/>
          </p:nvPr>
        </p:nvSpPr>
        <p:spPr/>
        <p:txBody>
          <a:bodyPr/>
          <a:lstStyle/>
          <a:p>
            <a:fld id="{7A5E438F-0B31-4EDB-A119-5F31CC2574A3}" type="slidenum">
              <a:rPr lang="tr-TR"/>
              <a:pPr/>
              <a:t>33</a:t>
            </a:fld>
            <a:endParaRPr lang="tr-TR"/>
          </a:p>
        </p:txBody>
      </p:sp>
      <p:sp>
        <p:nvSpPr>
          <p:cNvPr id="131074" name="Rectangle 2"/>
          <p:cNvSpPr>
            <a:spLocks noGrp="1" noChangeArrowheads="1"/>
          </p:cNvSpPr>
          <p:nvPr>
            <p:ph type="title"/>
          </p:nvPr>
        </p:nvSpPr>
        <p:spPr/>
        <p:txBody>
          <a:bodyPr/>
          <a:lstStyle/>
          <a:p>
            <a:r>
              <a:rPr lang="tr-TR"/>
              <a:t>Önleme: Okul öncesi</a:t>
            </a:r>
          </a:p>
        </p:txBody>
      </p:sp>
      <p:sp>
        <p:nvSpPr>
          <p:cNvPr id="131075" name="Rectangle 3"/>
          <p:cNvSpPr>
            <a:spLocks noGrp="1" noChangeArrowheads="1"/>
          </p:cNvSpPr>
          <p:nvPr>
            <p:ph type="body" idx="1"/>
          </p:nvPr>
        </p:nvSpPr>
        <p:spPr>
          <a:xfrm>
            <a:off x="3563938" y="2276475"/>
            <a:ext cx="5122862" cy="3849688"/>
          </a:xfrm>
        </p:spPr>
        <p:txBody>
          <a:bodyPr/>
          <a:lstStyle/>
          <a:p>
            <a:pPr marL="0" indent="0">
              <a:buFont typeface="Wingdings 2" pitchFamily="18" charset="2"/>
              <a:buNone/>
            </a:pPr>
            <a:r>
              <a:rPr lang="tr-TR" sz="3500"/>
              <a:t>Onaylamalarınızın büyük ödül değeri taşıdığı ve öğretilerinizin şartsız bir bağlılıkla alındığı dönemdir…</a:t>
            </a:r>
          </a:p>
        </p:txBody>
      </p:sp>
      <p:sp>
        <p:nvSpPr>
          <p:cNvPr id="131076" name="Line 4"/>
          <p:cNvSpPr>
            <a:spLocks noChangeShapeType="1"/>
          </p:cNvSpPr>
          <p:nvPr/>
        </p:nvSpPr>
        <p:spPr bwMode="auto">
          <a:xfrm>
            <a:off x="468313" y="1196975"/>
            <a:ext cx="8207375" cy="0"/>
          </a:xfrm>
          <a:prstGeom prst="line">
            <a:avLst/>
          </a:prstGeom>
          <a:noFill/>
          <a:ln w="28575">
            <a:solidFill>
              <a:srgbClr val="FFFF00"/>
            </a:solidFill>
            <a:round/>
            <a:headEnd/>
            <a:tailEnd/>
          </a:ln>
          <a:effectLst/>
        </p:spPr>
        <p:txBody>
          <a:bodyPr/>
          <a:lstStyle/>
          <a:p>
            <a:endParaRPr lang="en-US"/>
          </a:p>
        </p:txBody>
      </p:sp>
      <p:pic>
        <p:nvPicPr>
          <p:cNvPr id="131078" name="Picture 6" descr="Kid"/>
          <p:cNvPicPr>
            <a:picLocks noChangeAspect="1" noChangeArrowheads="1"/>
          </p:cNvPicPr>
          <p:nvPr/>
        </p:nvPicPr>
        <p:blipFill>
          <a:blip r:embed="rId2" cstate="print"/>
          <a:srcRect/>
          <a:stretch>
            <a:fillRect/>
          </a:stretch>
        </p:blipFill>
        <p:spPr bwMode="auto">
          <a:xfrm>
            <a:off x="395288" y="1773238"/>
            <a:ext cx="2857500" cy="33337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Slayt Numarası Yer Tutucusu"/>
          <p:cNvSpPr>
            <a:spLocks noGrp="1"/>
          </p:cNvSpPr>
          <p:nvPr>
            <p:ph type="sldNum" sz="quarter" idx="10"/>
          </p:nvPr>
        </p:nvSpPr>
        <p:spPr/>
        <p:txBody>
          <a:bodyPr/>
          <a:lstStyle/>
          <a:p>
            <a:fld id="{C63DC42B-B6C2-4489-A5AC-0D0ABCC3767B}" type="slidenum">
              <a:rPr lang="tr-TR"/>
              <a:pPr/>
              <a:t>34</a:t>
            </a:fld>
            <a:endParaRPr lang="tr-TR"/>
          </a:p>
        </p:txBody>
      </p:sp>
      <p:sp>
        <p:nvSpPr>
          <p:cNvPr id="142338" name="Rectangle 2"/>
          <p:cNvSpPr>
            <a:spLocks noGrp="1" noChangeArrowheads="1"/>
          </p:cNvSpPr>
          <p:nvPr>
            <p:ph type="title"/>
          </p:nvPr>
        </p:nvSpPr>
        <p:spPr/>
        <p:txBody>
          <a:bodyPr/>
          <a:lstStyle/>
          <a:p>
            <a:r>
              <a:rPr lang="tr-TR"/>
              <a:t>Önleme: Okul öncesi</a:t>
            </a:r>
          </a:p>
        </p:txBody>
      </p:sp>
      <p:sp>
        <p:nvSpPr>
          <p:cNvPr id="142339" name="Rectangle 3"/>
          <p:cNvSpPr>
            <a:spLocks noGrp="1" noChangeArrowheads="1"/>
          </p:cNvSpPr>
          <p:nvPr>
            <p:ph type="body" sz="half" idx="1"/>
          </p:nvPr>
        </p:nvSpPr>
        <p:spPr>
          <a:xfrm>
            <a:off x="684213" y="1341438"/>
            <a:ext cx="8147050" cy="574675"/>
          </a:xfrm>
        </p:spPr>
        <p:txBody>
          <a:bodyPr/>
          <a:lstStyle/>
          <a:p>
            <a:pPr algn="ctr">
              <a:buFont typeface="Wingdings 2" pitchFamily="18" charset="2"/>
              <a:buNone/>
            </a:pPr>
            <a:r>
              <a:rPr lang="tr-TR" sz="3100"/>
              <a:t>Örnek olun.</a:t>
            </a:r>
          </a:p>
        </p:txBody>
      </p:sp>
      <p:sp>
        <p:nvSpPr>
          <p:cNvPr id="142340"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
        <p:nvSpPr>
          <p:cNvPr id="142342" name="Rectangle 6"/>
          <p:cNvSpPr>
            <a:spLocks noChangeArrowheads="1"/>
          </p:cNvSpPr>
          <p:nvPr/>
        </p:nvSpPr>
        <p:spPr bwMode="auto">
          <a:xfrm>
            <a:off x="2484438" y="6108700"/>
            <a:ext cx="5327650" cy="749300"/>
          </a:xfrm>
          <a:prstGeom prst="rect">
            <a:avLst/>
          </a:prstGeom>
          <a:noFill/>
          <a:ln w="9525">
            <a:noFill/>
            <a:miter lim="800000"/>
            <a:headEnd/>
            <a:tailEnd/>
          </a:ln>
          <a:effectLst/>
        </p:spPr>
        <p:txBody>
          <a:bodyPr/>
          <a:lstStyle/>
          <a:p>
            <a:pPr marL="342900" indent="-342900" algn="ctr">
              <a:spcBef>
                <a:spcPct val="50000"/>
              </a:spcBef>
              <a:buClr>
                <a:srgbClr val="FFFF00"/>
              </a:buClr>
              <a:buSzPct val="85000"/>
              <a:buFont typeface="Wingdings 2" pitchFamily="18" charset="2"/>
              <a:buNone/>
            </a:pPr>
            <a:r>
              <a:rPr lang="tr-TR" sz="3500">
                <a:solidFill>
                  <a:srgbClr val="FFFF00"/>
                </a:solidFill>
              </a:rPr>
              <a:t>Böyle örnek olunmaz!</a:t>
            </a:r>
          </a:p>
        </p:txBody>
      </p:sp>
      <p:pic>
        <p:nvPicPr>
          <p:cNvPr id="142343" name="Picture 7" descr="Resim23"/>
          <p:cNvPicPr>
            <a:picLocks noGrp="1" noChangeAspect="1" noChangeArrowheads="1"/>
          </p:cNvPicPr>
          <p:nvPr>
            <p:ph sz="half" idx="2"/>
          </p:nvPr>
        </p:nvPicPr>
        <p:blipFill>
          <a:blip r:embed="rId2" cstate="print"/>
          <a:srcRect/>
          <a:stretch>
            <a:fillRect/>
          </a:stretch>
        </p:blipFill>
        <p:spPr>
          <a:xfrm>
            <a:off x="1979613" y="1916113"/>
            <a:ext cx="5832475" cy="4249737"/>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1ADB9018-7A19-4343-9D9C-DBB4E5B360B7}" type="slidenum">
              <a:rPr lang="tr-TR"/>
              <a:pPr/>
              <a:t>35</a:t>
            </a:fld>
            <a:endParaRPr lang="tr-TR"/>
          </a:p>
        </p:txBody>
      </p:sp>
      <p:sp>
        <p:nvSpPr>
          <p:cNvPr id="137218" name="Rectangle 2"/>
          <p:cNvSpPr>
            <a:spLocks noGrp="1" noChangeArrowheads="1"/>
          </p:cNvSpPr>
          <p:nvPr>
            <p:ph type="title"/>
          </p:nvPr>
        </p:nvSpPr>
        <p:spPr/>
        <p:txBody>
          <a:bodyPr/>
          <a:lstStyle/>
          <a:p>
            <a:r>
              <a:rPr lang="tr-TR"/>
              <a:t>Önleme: Okul öncesi</a:t>
            </a:r>
          </a:p>
        </p:txBody>
      </p:sp>
      <p:sp>
        <p:nvSpPr>
          <p:cNvPr id="137219" name="Rectangle 3"/>
          <p:cNvSpPr>
            <a:spLocks noGrp="1" noChangeArrowheads="1"/>
          </p:cNvSpPr>
          <p:nvPr>
            <p:ph type="body" idx="1"/>
          </p:nvPr>
        </p:nvSpPr>
        <p:spPr/>
        <p:txBody>
          <a:bodyPr/>
          <a:lstStyle/>
          <a:p>
            <a:pPr>
              <a:lnSpc>
                <a:spcPct val="80000"/>
              </a:lnSpc>
            </a:pPr>
            <a:r>
              <a:rPr lang="tr-TR" sz="2800"/>
              <a:t>Zararlı maddeleri tanıtın.</a:t>
            </a:r>
          </a:p>
          <a:p>
            <a:pPr>
              <a:lnSpc>
                <a:spcPct val="80000"/>
              </a:lnSpc>
            </a:pPr>
            <a:r>
              <a:rPr lang="tr-TR" sz="2800"/>
              <a:t>Hem kendi başına hem de bir  başkasının vereceği ilaçları almamasını öğretin.</a:t>
            </a:r>
          </a:p>
          <a:p>
            <a:pPr>
              <a:lnSpc>
                <a:spcPct val="80000"/>
              </a:lnSpc>
            </a:pPr>
            <a:r>
              <a:rPr lang="tr-TR" sz="2800"/>
              <a:t>Karar verme alışkanlığını kazandırın.</a:t>
            </a:r>
          </a:p>
          <a:p>
            <a:pPr>
              <a:lnSpc>
                <a:spcPct val="80000"/>
              </a:lnSpc>
            </a:pPr>
            <a:r>
              <a:rPr lang="tr-TR" sz="2800"/>
              <a:t>Zararlı – yararlı yiyecekleri tanıtın.</a:t>
            </a:r>
          </a:p>
          <a:p>
            <a:pPr>
              <a:lnSpc>
                <a:spcPct val="80000"/>
              </a:lnSpc>
            </a:pPr>
            <a:r>
              <a:rPr lang="tr-TR" sz="2800"/>
              <a:t>Kendi sağlığına ilişkin girişimlerini övün. </a:t>
            </a:r>
          </a:p>
          <a:p>
            <a:pPr>
              <a:lnSpc>
                <a:spcPct val="80000"/>
              </a:lnSpc>
            </a:pPr>
            <a:r>
              <a:rPr lang="tr-TR" sz="2800"/>
              <a:t>Spor ve sanatsal etkinliklere katılması için olanaklar bulun.</a:t>
            </a:r>
          </a:p>
        </p:txBody>
      </p:sp>
      <p:sp>
        <p:nvSpPr>
          <p:cNvPr id="137220"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0"/>
          </p:nvPr>
        </p:nvSpPr>
        <p:spPr/>
        <p:txBody>
          <a:bodyPr/>
          <a:lstStyle/>
          <a:p>
            <a:fld id="{91121346-D476-420A-89A0-EA801681BA01}" type="slidenum">
              <a:rPr lang="tr-TR"/>
              <a:pPr/>
              <a:t>36</a:t>
            </a:fld>
            <a:endParaRPr lang="tr-TR"/>
          </a:p>
        </p:txBody>
      </p:sp>
      <p:pic>
        <p:nvPicPr>
          <p:cNvPr id="132106" name="Picture 10" descr="11a"/>
          <p:cNvPicPr>
            <a:picLocks noChangeAspect="1" noChangeArrowheads="1"/>
          </p:cNvPicPr>
          <p:nvPr/>
        </p:nvPicPr>
        <p:blipFill>
          <a:blip r:embed="rId2" cstate="print"/>
          <a:srcRect/>
          <a:stretch>
            <a:fillRect/>
          </a:stretch>
        </p:blipFill>
        <p:spPr bwMode="auto">
          <a:xfrm>
            <a:off x="1476375" y="1412875"/>
            <a:ext cx="6624638" cy="3567113"/>
          </a:xfrm>
          <a:prstGeom prst="rect">
            <a:avLst/>
          </a:prstGeom>
          <a:noFill/>
        </p:spPr>
      </p:pic>
      <p:sp>
        <p:nvSpPr>
          <p:cNvPr id="132098" name="Rectangle 2"/>
          <p:cNvSpPr>
            <a:spLocks noGrp="1" noChangeArrowheads="1"/>
          </p:cNvSpPr>
          <p:nvPr>
            <p:ph type="title"/>
          </p:nvPr>
        </p:nvSpPr>
        <p:spPr/>
        <p:txBody>
          <a:bodyPr/>
          <a:lstStyle/>
          <a:p>
            <a:r>
              <a:rPr lang="tr-TR"/>
              <a:t>Önleme: İlköğretim</a:t>
            </a:r>
          </a:p>
        </p:txBody>
      </p:sp>
      <p:sp>
        <p:nvSpPr>
          <p:cNvPr id="132099" name="Rectangle 3"/>
          <p:cNvSpPr>
            <a:spLocks noGrp="1" noChangeArrowheads="1"/>
          </p:cNvSpPr>
          <p:nvPr>
            <p:ph type="body" idx="1"/>
          </p:nvPr>
        </p:nvSpPr>
        <p:spPr>
          <a:xfrm>
            <a:off x="1403350" y="5084763"/>
            <a:ext cx="6696075" cy="1223962"/>
          </a:xfrm>
        </p:spPr>
        <p:txBody>
          <a:bodyPr/>
          <a:lstStyle/>
          <a:p>
            <a:pPr marL="0" indent="0" algn="ctr">
              <a:buFont typeface="Wingdings 2" pitchFamily="18" charset="2"/>
              <a:buNone/>
            </a:pPr>
            <a:r>
              <a:rPr lang="tr-TR" sz="3600">
                <a:effectLst>
                  <a:outerShdw blurRad="38100" dist="38100" dir="2700000" algn="tl">
                    <a:srgbClr val="000000"/>
                  </a:outerShdw>
                </a:effectLst>
              </a:rPr>
              <a:t>Zihinsel ve sosyal becerilerinin geliştiği bir dönemdir </a:t>
            </a:r>
          </a:p>
        </p:txBody>
      </p:sp>
      <p:sp>
        <p:nvSpPr>
          <p:cNvPr id="132100"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580E1E48-D4AA-4913-9202-D15F49BEC6F5}" type="slidenum">
              <a:rPr lang="tr-TR"/>
              <a:pPr/>
              <a:t>37</a:t>
            </a:fld>
            <a:endParaRPr lang="tr-TR"/>
          </a:p>
        </p:txBody>
      </p:sp>
      <p:sp>
        <p:nvSpPr>
          <p:cNvPr id="138242" name="Rectangle 2"/>
          <p:cNvSpPr>
            <a:spLocks noGrp="1" noChangeArrowheads="1"/>
          </p:cNvSpPr>
          <p:nvPr>
            <p:ph type="title"/>
          </p:nvPr>
        </p:nvSpPr>
        <p:spPr/>
        <p:txBody>
          <a:bodyPr/>
          <a:lstStyle/>
          <a:p>
            <a:r>
              <a:rPr lang="tr-TR"/>
              <a:t>Önleme: İlköğretim</a:t>
            </a:r>
          </a:p>
        </p:txBody>
      </p:sp>
      <p:sp>
        <p:nvSpPr>
          <p:cNvPr id="138243" name="Rectangle 3"/>
          <p:cNvSpPr>
            <a:spLocks noGrp="1" noChangeArrowheads="1"/>
          </p:cNvSpPr>
          <p:nvPr>
            <p:ph type="body" idx="1"/>
          </p:nvPr>
        </p:nvSpPr>
        <p:spPr/>
        <p:txBody>
          <a:bodyPr/>
          <a:lstStyle/>
          <a:p>
            <a:r>
              <a:rPr lang="tr-TR" sz="2800"/>
              <a:t>Kurallara uymayı öğrenmelerini sağlayın.</a:t>
            </a:r>
          </a:p>
          <a:p>
            <a:r>
              <a:rPr lang="tr-TR" sz="2800"/>
              <a:t>Sağlıklı olmanın önemini gündeme getirin.</a:t>
            </a:r>
          </a:p>
          <a:p>
            <a:r>
              <a:rPr lang="tr-TR" sz="2800"/>
              <a:t>Sigara ve alkolün zararlarından bahsedin.</a:t>
            </a:r>
          </a:p>
          <a:p>
            <a:r>
              <a:rPr lang="tr-TR" sz="2800"/>
              <a:t>Reklamlarda satış için izlenen yolları açıklayın. </a:t>
            </a:r>
          </a:p>
          <a:p>
            <a:r>
              <a:rPr lang="tr-TR" sz="2800"/>
              <a:t>“Hayır” demesini öğretin.</a:t>
            </a:r>
          </a:p>
        </p:txBody>
      </p:sp>
      <p:sp>
        <p:nvSpPr>
          <p:cNvPr id="138244"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0"/>
          </p:nvPr>
        </p:nvSpPr>
        <p:spPr/>
        <p:txBody>
          <a:bodyPr/>
          <a:lstStyle/>
          <a:p>
            <a:fld id="{DAA56749-0B6F-4E00-94BD-76C1716DE0C5}" type="slidenum">
              <a:rPr lang="tr-TR"/>
              <a:pPr/>
              <a:t>38</a:t>
            </a:fld>
            <a:endParaRPr lang="tr-TR"/>
          </a:p>
        </p:txBody>
      </p:sp>
      <p:sp>
        <p:nvSpPr>
          <p:cNvPr id="133122" name="Rectangle 2"/>
          <p:cNvSpPr>
            <a:spLocks noGrp="1" noChangeArrowheads="1"/>
          </p:cNvSpPr>
          <p:nvPr>
            <p:ph type="title"/>
          </p:nvPr>
        </p:nvSpPr>
        <p:spPr/>
        <p:txBody>
          <a:bodyPr/>
          <a:lstStyle/>
          <a:p>
            <a:r>
              <a:rPr lang="tr-TR"/>
              <a:t>Önleme: Ergenlik</a:t>
            </a:r>
          </a:p>
        </p:txBody>
      </p:sp>
      <p:sp>
        <p:nvSpPr>
          <p:cNvPr id="133123" name="Rectangle 3"/>
          <p:cNvSpPr>
            <a:spLocks noGrp="1" noChangeArrowheads="1"/>
          </p:cNvSpPr>
          <p:nvPr>
            <p:ph type="body" idx="1"/>
          </p:nvPr>
        </p:nvSpPr>
        <p:spPr>
          <a:xfrm>
            <a:off x="4500563" y="1773238"/>
            <a:ext cx="4186237" cy="4352925"/>
          </a:xfrm>
        </p:spPr>
        <p:txBody>
          <a:bodyPr/>
          <a:lstStyle/>
          <a:p>
            <a:pPr marL="0" indent="0">
              <a:buFont typeface="Wingdings 2" pitchFamily="18" charset="2"/>
              <a:buNone/>
            </a:pPr>
            <a:r>
              <a:rPr lang="tr-TR"/>
              <a:t>Arkadaş gruplarının ve onların değerlerinin büyük değer taşıdığı ve belirleyici olduğu bir dönemdir</a:t>
            </a:r>
          </a:p>
        </p:txBody>
      </p:sp>
      <p:sp>
        <p:nvSpPr>
          <p:cNvPr id="133124"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pic>
        <p:nvPicPr>
          <p:cNvPr id="133128" name="Picture 8" descr="clipart11"/>
          <p:cNvPicPr>
            <a:picLocks noChangeAspect="1" noChangeArrowheads="1"/>
          </p:cNvPicPr>
          <p:nvPr/>
        </p:nvPicPr>
        <p:blipFill>
          <a:blip r:embed="rId2" cstate="print"/>
          <a:srcRect/>
          <a:stretch>
            <a:fillRect/>
          </a:stretch>
        </p:blipFill>
        <p:spPr bwMode="auto">
          <a:xfrm>
            <a:off x="539750" y="1916113"/>
            <a:ext cx="3495675" cy="36004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Slayt Numarası Yer Tutucusu"/>
          <p:cNvSpPr>
            <a:spLocks noGrp="1"/>
          </p:cNvSpPr>
          <p:nvPr>
            <p:ph type="sldNum" sz="quarter" idx="10"/>
          </p:nvPr>
        </p:nvSpPr>
        <p:spPr/>
        <p:txBody>
          <a:bodyPr/>
          <a:lstStyle/>
          <a:p>
            <a:fld id="{D3BFC0ED-FEEA-4834-8E77-DDCF37630C4B}" type="slidenum">
              <a:rPr lang="tr-TR"/>
              <a:pPr/>
              <a:t>39</a:t>
            </a:fld>
            <a:endParaRPr lang="tr-TR"/>
          </a:p>
        </p:txBody>
      </p:sp>
      <p:sp>
        <p:nvSpPr>
          <p:cNvPr id="141314" name="Rectangle 2"/>
          <p:cNvSpPr>
            <a:spLocks noGrp="1" noChangeArrowheads="1"/>
          </p:cNvSpPr>
          <p:nvPr>
            <p:ph type="title"/>
          </p:nvPr>
        </p:nvSpPr>
        <p:spPr/>
        <p:txBody>
          <a:bodyPr/>
          <a:lstStyle/>
          <a:p>
            <a:r>
              <a:rPr lang="tr-TR"/>
              <a:t>Önleme: Ergenlik</a:t>
            </a:r>
          </a:p>
        </p:txBody>
      </p:sp>
      <p:sp>
        <p:nvSpPr>
          <p:cNvPr id="141315" name="Rectangle 3"/>
          <p:cNvSpPr>
            <a:spLocks noGrp="1" noChangeArrowheads="1"/>
          </p:cNvSpPr>
          <p:nvPr>
            <p:ph type="body" sz="half" idx="1"/>
          </p:nvPr>
        </p:nvSpPr>
        <p:spPr>
          <a:xfrm>
            <a:off x="530225" y="1384300"/>
            <a:ext cx="7786688" cy="892175"/>
          </a:xfrm>
        </p:spPr>
        <p:txBody>
          <a:bodyPr/>
          <a:lstStyle/>
          <a:p>
            <a:pPr marL="0" indent="0" algn="ctr">
              <a:buFont typeface="Wingdings 2" pitchFamily="18" charset="2"/>
              <a:buNone/>
            </a:pPr>
            <a:r>
              <a:rPr lang="tr-TR" sz="2400"/>
              <a:t>Çocuğunuzun arkadaşlarını, onların ebeveynlerini tanıyın ve arkadaşlıklar kurun. Onları evinize davet edin. </a:t>
            </a:r>
          </a:p>
        </p:txBody>
      </p:sp>
      <p:sp>
        <p:nvSpPr>
          <p:cNvPr id="141316" name="Line 4"/>
          <p:cNvSpPr>
            <a:spLocks noChangeShapeType="1"/>
          </p:cNvSpPr>
          <p:nvPr/>
        </p:nvSpPr>
        <p:spPr bwMode="auto">
          <a:xfrm>
            <a:off x="468313" y="1196975"/>
            <a:ext cx="8207375" cy="0"/>
          </a:xfrm>
          <a:prstGeom prst="line">
            <a:avLst/>
          </a:prstGeom>
          <a:noFill/>
          <a:ln w="28575">
            <a:solidFill>
              <a:srgbClr val="FFFF00"/>
            </a:solidFill>
            <a:round/>
            <a:headEnd/>
            <a:tailEnd/>
          </a:ln>
          <a:effectLst/>
        </p:spPr>
        <p:txBody>
          <a:bodyPr/>
          <a:lstStyle/>
          <a:p>
            <a:endParaRPr lang="en-US"/>
          </a:p>
        </p:txBody>
      </p:sp>
      <p:pic>
        <p:nvPicPr>
          <p:cNvPr id="141318" name="Picture 6" descr="Resim24"/>
          <p:cNvPicPr>
            <a:picLocks noGrp="1" noChangeAspect="1" noChangeArrowheads="1"/>
          </p:cNvPicPr>
          <p:nvPr>
            <p:ph sz="half" idx="2"/>
          </p:nvPr>
        </p:nvPicPr>
        <p:blipFill>
          <a:blip r:embed="rId2" cstate="print"/>
          <a:srcRect/>
          <a:stretch>
            <a:fillRect/>
          </a:stretch>
        </p:blipFill>
        <p:spPr>
          <a:xfrm>
            <a:off x="2411413" y="2349500"/>
            <a:ext cx="5329237" cy="4327525"/>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A717ED3E-5C4B-42E8-B3DD-C56D964972B2}" type="slidenum">
              <a:rPr lang="tr-TR"/>
              <a:pPr/>
              <a:t>4</a:t>
            </a:fld>
            <a:endParaRPr lang="tr-TR"/>
          </a:p>
        </p:txBody>
      </p:sp>
      <p:sp>
        <p:nvSpPr>
          <p:cNvPr id="134146" name="Rectangle 2"/>
          <p:cNvSpPr>
            <a:spLocks noGrp="1" noChangeArrowheads="1"/>
          </p:cNvSpPr>
          <p:nvPr>
            <p:ph type="title"/>
          </p:nvPr>
        </p:nvSpPr>
        <p:spPr>
          <a:xfrm>
            <a:off x="457200" y="44450"/>
            <a:ext cx="8229600" cy="1143000"/>
          </a:xfrm>
        </p:spPr>
        <p:txBody>
          <a:bodyPr/>
          <a:lstStyle/>
          <a:p>
            <a:r>
              <a:rPr lang="tr-TR"/>
              <a:t>Esrar </a:t>
            </a:r>
          </a:p>
        </p:txBody>
      </p:sp>
      <p:sp>
        <p:nvSpPr>
          <p:cNvPr id="134147" name="Rectangle 3"/>
          <p:cNvSpPr>
            <a:spLocks noGrp="1" noChangeArrowheads="1"/>
          </p:cNvSpPr>
          <p:nvPr>
            <p:ph type="body" idx="1"/>
          </p:nvPr>
        </p:nvSpPr>
        <p:spPr>
          <a:xfrm>
            <a:off x="323850" y="1196975"/>
            <a:ext cx="8569325" cy="4699000"/>
          </a:xfrm>
        </p:spPr>
        <p:txBody>
          <a:bodyPr/>
          <a:lstStyle/>
          <a:p>
            <a:pPr>
              <a:lnSpc>
                <a:spcPct val="90000"/>
              </a:lnSpc>
            </a:pPr>
            <a:r>
              <a:rPr lang="tr-TR" sz="2600"/>
              <a:t>Esrar sık ve fazla içildiği zaman bağımlılık yapar. Başka maddelere göre bağımlılık yapma potansiyeli düşük olmakla beraber, esrar da bağımlılık yapar. </a:t>
            </a:r>
          </a:p>
          <a:p>
            <a:pPr>
              <a:lnSpc>
                <a:spcPct val="90000"/>
              </a:lnSpc>
            </a:pPr>
            <a:r>
              <a:rPr lang="tr-TR" sz="2600"/>
              <a:t>Esrar kişinin öğrenme kapasitesini azaltır, tembellik yapar. </a:t>
            </a:r>
          </a:p>
          <a:p>
            <a:pPr>
              <a:lnSpc>
                <a:spcPct val="90000"/>
              </a:lnSpc>
            </a:pPr>
            <a:r>
              <a:rPr lang="tr-TR" sz="2600"/>
              <a:t>Esrar kullananlarda şizofreni görülme riski kullanmayanlara göre 7 kat fazladır.</a:t>
            </a:r>
          </a:p>
          <a:p>
            <a:pPr>
              <a:lnSpc>
                <a:spcPct val="90000"/>
              </a:lnSpc>
            </a:pPr>
            <a:r>
              <a:rPr lang="tr-TR" sz="2600"/>
              <a:t>Esrarın serbest bırakılması, esrar içenlerin eroin gibi başka maddeleri kullanmaması içindir. </a:t>
            </a:r>
          </a:p>
        </p:txBody>
      </p:sp>
      <p:sp>
        <p:nvSpPr>
          <p:cNvPr id="134148" name="Line 4"/>
          <p:cNvSpPr>
            <a:spLocks noChangeShapeType="1"/>
          </p:cNvSpPr>
          <p:nvPr/>
        </p:nvSpPr>
        <p:spPr bwMode="auto">
          <a:xfrm>
            <a:off x="468313" y="9810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02B5BC98-B66F-421A-BC4B-59D129971A8F}" type="slidenum">
              <a:rPr lang="tr-TR"/>
              <a:pPr/>
              <a:t>40</a:t>
            </a:fld>
            <a:endParaRPr lang="tr-TR"/>
          </a:p>
        </p:txBody>
      </p:sp>
      <p:sp>
        <p:nvSpPr>
          <p:cNvPr id="143362" name="Rectangle 2"/>
          <p:cNvSpPr>
            <a:spLocks noGrp="1" noChangeArrowheads="1"/>
          </p:cNvSpPr>
          <p:nvPr>
            <p:ph type="title"/>
          </p:nvPr>
        </p:nvSpPr>
        <p:spPr/>
        <p:txBody>
          <a:bodyPr/>
          <a:lstStyle/>
          <a:p>
            <a:r>
              <a:rPr lang="tr-TR"/>
              <a:t>Önleme: Ergenlik</a:t>
            </a:r>
          </a:p>
        </p:txBody>
      </p:sp>
      <p:sp>
        <p:nvSpPr>
          <p:cNvPr id="143363" name="Rectangle 3"/>
          <p:cNvSpPr>
            <a:spLocks noGrp="1" noChangeArrowheads="1"/>
          </p:cNvSpPr>
          <p:nvPr>
            <p:ph type="body" idx="1"/>
          </p:nvPr>
        </p:nvSpPr>
        <p:spPr>
          <a:xfrm>
            <a:off x="250825" y="1600200"/>
            <a:ext cx="8686800" cy="4525963"/>
          </a:xfrm>
        </p:spPr>
        <p:txBody>
          <a:bodyPr/>
          <a:lstStyle/>
          <a:p>
            <a:r>
              <a:rPr lang="tr-TR" sz="2800"/>
              <a:t>Maddeler ve olumsuz etkileri hakkında korkularınıza değil, gerçeğe dayalı bilgilerle konuşun. </a:t>
            </a:r>
          </a:p>
          <a:p>
            <a:r>
              <a:rPr lang="tr-TR" sz="2800"/>
              <a:t>Maddelerin sağlık, görünüş, spor ve diğer aktiviteler üzerinde nasıl etki yapacağını vurgulayın. </a:t>
            </a:r>
          </a:p>
          <a:p>
            <a:r>
              <a:rPr lang="tr-TR" sz="2800"/>
              <a:t>Çocuğunuzun sorumluluklarını onun adına yüklenmeyin.</a:t>
            </a:r>
          </a:p>
        </p:txBody>
      </p:sp>
      <p:sp>
        <p:nvSpPr>
          <p:cNvPr id="143364"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4E5DFB27-86FB-461A-8F7C-DEDF739546E5}" type="slidenum">
              <a:rPr lang="tr-TR"/>
              <a:pPr/>
              <a:t>41</a:t>
            </a:fld>
            <a:endParaRPr lang="tr-TR"/>
          </a:p>
        </p:txBody>
      </p:sp>
      <p:sp>
        <p:nvSpPr>
          <p:cNvPr id="140290" name="Rectangle 2"/>
          <p:cNvSpPr>
            <a:spLocks noGrp="1" noChangeArrowheads="1"/>
          </p:cNvSpPr>
          <p:nvPr>
            <p:ph type="title"/>
          </p:nvPr>
        </p:nvSpPr>
        <p:spPr/>
        <p:txBody>
          <a:bodyPr/>
          <a:lstStyle/>
          <a:p>
            <a:r>
              <a:rPr lang="tr-TR"/>
              <a:t>Önleme: Ergenlik</a:t>
            </a:r>
          </a:p>
        </p:txBody>
      </p:sp>
      <p:sp>
        <p:nvSpPr>
          <p:cNvPr id="140291" name="Rectangle 3"/>
          <p:cNvSpPr>
            <a:spLocks noGrp="1" noChangeArrowheads="1"/>
          </p:cNvSpPr>
          <p:nvPr>
            <p:ph type="body" idx="1"/>
          </p:nvPr>
        </p:nvSpPr>
        <p:spPr/>
        <p:txBody>
          <a:bodyPr/>
          <a:lstStyle/>
          <a:p>
            <a:r>
              <a:rPr lang="tr-TR" sz="2800"/>
              <a:t>Kurallarınızda tutarlı olun. </a:t>
            </a:r>
          </a:p>
          <a:p>
            <a:r>
              <a:rPr lang="tr-TR" sz="2800"/>
              <a:t>Ortak deneyim ve fikir birliğini yaşadığınız alanlarınızı keşfedin. </a:t>
            </a:r>
          </a:p>
          <a:p>
            <a:r>
              <a:rPr lang="tr-TR" sz="2800"/>
              <a:t>“Hayır” demesini öğretmeye devam edin. </a:t>
            </a:r>
          </a:p>
          <a:p>
            <a:r>
              <a:rPr lang="tr-TR" sz="2800"/>
              <a:t>Spor ve diğer sosyal faaliyetlere yönlendirin.</a:t>
            </a:r>
          </a:p>
        </p:txBody>
      </p:sp>
      <p:sp>
        <p:nvSpPr>
          <p:cNvPr id="140292"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10"/>
          </p:nvPr>
        </p:nvSpPr>
        <p:spPr/>
        <p:txBody>
          <a:bodyPr/>
          <a:lstStyle/>
          <a:p>
            <a:fld id="{A4E22BE7-1AFE-48AB-85DB-4646539A4A48}" type="slidenum">
              <a:rPr lang="tr-TR"/>
              <a:pPr/>
              <a:t>42</a:t>
            </a:fld>
            <a:endParaRPr lang="tr-TR"/>
          </a:p>
        </p:txBody>
      </p:sp>
      <p:sp>
        <p:nvSpPr>
          <p:cNvPr id="196610" name="Rectangle 2"/>
          <p:cNvSpPr>
            <a:spLocks noGrp="1" noChangeArrowheads="1"/>
          </p:cNvSpPr>
          <p:nvPr>
            <p:ph type="title"/>
          </p:nvPr>
        </p:nvSpPr>
        <p:spPr/>
        <p:txBody>
          <a:bodyPr/>
          <a:lstStyle/>
          <a:p>
            <a:r>
              <a:rPr lang="tr-TR"/>
              <a:t>Zor Durumlar</a:t>
            </a:r>
          </a:p>
        </p:txBody>
      </p:sp>
      <p:pic>
        <p:nvPicPr>
          <p:cNvPr id="196613" name="Picture 5" descr="confused"/>
          <p:cNvPicPr>
            <a:picLocks noChangeAspect="1" noChangeArrowheads="1"/>
          </p:cNvPicPr>
          <p:nvPr/>
        </p:nvPicPr>
        <p:blipFill>
          <a:blip r:embed="rId2" cstate="print"/>
          <a:srcRect/>
          <a:stretch>
            <a:fillRect/>
          </a:stretch>
        </p:blipFill>
        <p:spPr bwMode="auto">
          <a:xfrm>
            <a:off x="720725" y="2235200"/>
            <a:ext cx="2266950" cy="2417763"/>
          </a:xfrm>
          <a:prstGeom prst="rect">
            <a:avLst/>
          </a:prstGeom>
          <a:solidFill>
            <a:schemeClr val="bg1"/>
          </a:solidFill>
        </p:spPr>
      </p:pic>
      <p:pic>
        <p:nvPicPr>
          <p:cNvPr id="196619" name="Picture 11" descr="confused"/>
          <p:cNvPicPr>
            <a:picLocks noChangeAspect="1" noChangeArrowheads="1"/>
          </p:cNvPicPr>
          <p:nvPr/>
        </p:nvPicPr>
        <p:blipFill>
          <a:blip r:embed="rId3" cstate="print"/>
          <a:srcRect l="12222" b="44276"/>
          <a:stretch>
            <a:fillRect/>
          </a:stretch>
        </p:blipFill>
        <p:spPr bwMode="auto">
          <a:xfrm>
            <a:off x="5364163" y="2135188"/>
            <a:ext cx="2592387" cy="2085975"/>
          </a:xfrm>
          <a:prstGeom prst="rect">
            <a:avLst/>
          </a:prstGeom>
          <a:noFill/>
        </p:spPr>
      </p:pic>
      <p:pic>
        <p:nvPicPr>
          <p:cNvPr id="196621" name="Picture 13" descr="confused"/>
          <p:cNvPicPr>
            <a:picLocks noChangeAspect="1" noChangeArrowheads="1"/>
          </p:cNvPicPr>
          <p:nvPr/>
        </p:nvPicPr>
        <p:blipFill>
          <a:blip r:embed="rId4" cstate="print"/>
          <a:srcRect/>
          <a:stretch>
            <a:fillRect/>
          </a:stretch>
        </p:blipFill>
        <p:spPr bwMode="auto">
          <a:xfrm>
            <a:off x="2987675" y="1628775"/>
            <a:ext cx="2441575" cy="2636838"/>
          </a:xfrm>
          <a:prstGeom prst="rect">
            <a:avLst/>
          </a:prstGeom>
          <a:noFill/>
        </p:spPr>
      </p:pic>
      <p:pic>
        <p:nvPicPr>
          <p:cNvPr id="196623" name="Picture 15" descr="496051_confused_woman"/>
          <p:cNvPicPr>
            <a:picLocks noChangeAspect="1" noChangeArrowheads="1"/>
          </p:cNvPicPr>
          <p:nvPr/>
        </p:nvPicPr>
        <p:blipFill>
          <a:blip r:embed="rId5" cstate="print"/>
          <a:srcRect/>
          <a:stretch>
            <a:fillRect/>
          </a:stretch>
        </p:blipFill>
        <p:spPr bwMode="auto">
          <a:xfrm>
            <a:off x="2987675" y="4221163"/>
            <a:ext cx="2857500" cy="1905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Slayt Numarası Yer Tutucusu"/>
          <p:cNvSpPr>
            <a:spLocks noGrp="1"/>
          </p:cNvSpPr>
          <p:nvPr>
            <p:ph type="sldNum" sz="quarter" idx="10"/>
          </p:nvPr>
        </p:nvSpPr>
        <p:spPr/>
        <p:txBody>
          <a:bodyPr/>
          <a:lstStyle/>
          <a:p>
            <a:fld id="{3775EB0F-B11A-4AB0-8104-0CC242126CCD}" type="slidenum">
              <a:rPr lang="tr-TR"/>
              <a:pPr/>
              <a:t>43</a:t>
            </a:fld>
            <a:endParaRPr lang="tr-TR"/>
          </a:p>
        </p:txBody>
      </p:sp>
      <p:pic>
        <p:nvPicPr>
          <p:cNvPr id="198658" name="Picture 2"/>
          <p:cNvPicPr>
            <a:picLocks noChangeAspect="1" noChangeArrowheads="1"/>
          </p:cNvPicPr>
          <p:nvPr/>
        </p:nvPicPr>
        <p:blipFill>
          <a:blip r:embed="rId4" cstate="print"/>
          <a:srcRect/>
          <a:stretch>
            <a:fillRect/>
          </a:stretch>
        </p:blipFill>
        <p:spPr bwMode="auto">
          <a:xfrm>
            <a:off x="422275" y="288925"/>
            <a:ext cx="3376613" cy="2835275"/>
          </a:xfrm>
          <a:prstGeom prst="rect">
            <a:avLst/>
          </a:prstGeom>
          <a:noFill/>
          <a:ln w="9525">
            <a:noFill/>
            <a:miter lim="800000"/>
            <a:headEnd/>
            <a:tailEnd/>
          </a:ln>
          <a:effectLst/>
        </p:spPr>
      </p:pic>
      <p:sp>
        <p:nvSpPr>
          <p:cNvPr id="198659" name="Freeform 3"/>
          <p:cNvSpPr>
            <a:spLocks/>
          </p:cNvSpPr>
          <p:nvPr/>
        </p:nvSpPr>
        <p:spPr bwMode="auto">
          <a:xfrm>
            <a:off x="4079875" y="152400"/>
            <a:ext cx="4327525" cy="2819400"/>
          </a:xfrm>
          <a:custGeom>
            <a:avLst/>
            <a:gdLst/>
            <a:ahLst/>
            <a:cxnLst>
              <a:cxn ang="0">
                <a:pos x="612" y="1542"/>
              </a:cxn>
              <a:cxn ang="0">
                <a:pos x="683" y="1095"/>
              </a:cxn>
              <a:cxn ang="0">
                <a:pos x="115" y="1186"/>
              </a:cxn>
              <a:cxn ang="0">
                <a:pos x="338" y="911"/>
              </a:cxn>
              <a:cxn ang="0">
                <a:pos x="0" y="642"/>
              </a:cxn>
              <a:cxn ang="0">
                <a:pos x="338" y="642"/>
              </a:cxn>
              <a:cxn ang="0">
                <a:pos x="115" y="275"/>
              </a:cxn>
              <a:cxn ang="0">
                <a:pos x="568" y="367"/>
              </a:cxn>
              <a:cxn ang="0">
                <a:pos x="683" y="0"/>
              </a:cxn>
              <a:cxn ang="0">
                <a:pos x="906" y="367"/>
              </a:cxn>
              <a:cxn ang="0">
                <a:pos x="1135" y="92"/>
              </a:cxn>
              <a:cxn ang="0">
                <a:pos x="1250" y="275"/>
              </a:cxn>
              <a:cxn ang="0">
                <a:pos x="1818" y="0"/>
              </a:cxn>
              <a:cxn ang="0">
                <a:pos x="1818" y="367"/>
              </a:cxn>
              <a:cxn ang="0">
                <a:pos x="2156" y="92"/>
              </a:cxn>
              <a:cxn ang="0">
                <a:pos x="2156" y="367"/>
              </a:cxn>
              <a:cxn ang="0">
                <a:pos x="2724" y="275"/>
              </a:cxn>
              <a:cxn ang="0">
                <a:pos x="2271" y="550"/>
              </a:cxn>
              <a:cxn ang="0">
                <a:pos x="2609" y="550"/>
              </a:cxn>
              <a:cxn ang="0">
                <a:pos x="2386" y="733"/>
              </a:cxn>
              <a:cxn ang="0">
                <a:pos x="2953" y="825"/>
              </a:cxn>
              <a:cxn ang="0">
                <a:pos x="2386" y="1003"/>
              </a:cxn>
              <a:cxn ang="0">
                <a:pos x="2609" y="1186"/>
              </a:cxn>
              <a:cxn ang="0">
                <a:pos x="2156" y="1186"/>
              </a:cxn>
              <a:cxn ang="0">
                <a:pos x="2156" y="1461"/>
              </a:cxn>
              <a:cxn ang="0">
                <a:pos x="1818" y="1186"/>
              </a:cxn>
              <a:cxn ang="0">
                <a:pos x="1703" y="1461"/>
              </a:cxn>
              <a:cxn ang="0">
                <a:pos x="1473" y="1186"/>
              </a:cxn>
              <a:cxn ang="0">
                <a:pos x="1250" y="1370"/>
              </a:cxn>
              <a:cxn ang="0">
                <a:pos x="936" y="1116"/>
              </a:cxn>
              <a:cxn ang="0">
                <a:pos x="612" y="1542"/>
              </a:cxn>
            </a:cxnLst>
            <a:rect l="0" t="0" r="r" b="b"/>
            <a:pathLst>
              <a:path w="2953" h="1542">
                <a:moveTo>
                  <a:pt x="612" y="1542"/>
                </a:moveTo>
                <a:lnTo>
                  <a:pt x="683" y="1095"/>
                </a:lnTo>
                <a:lnTo>
                  <a:pt x="115" y="1186"/>
                </a:lnTo>
                <a:lnTo>
                  <a:pt x="338" y="911"/>
                </a:lnTo>
                <a:lnTo>
                  <a:pt x="0" y="642"/>
                </a:lnTo>
                <a:lnTo>
                  <a:pt x="338" y="642"/>
                </a:lnTo>
                <a:lnTo>
                  <a:pt x="115" y="275"/>
                </a:lnTo>
                <a:lnTo>
                  <a:pt x="568" y="367"/>
                </a:lnTo>
                <a:lnTo>
                  <a:pt x="683" y="0"/>
                </a:lnTo>
                <a:lnTo>
                  <a:pt x="906" y="367"/>
                </a:lnTo>
                <a:lnTo>
                  <a:pt x="1135" y="92"/>
                </a:lnTo>
                <a:lnTo>
                  <a:pt x="1250" y="275"/>
                </a:lnTo>
                <a:lnTo>
                  <a:pt x="1818" y="0"/>
                </a:lnTo>
                <a:lnTo>
                  <a:pt x="1818" y="367"/>
                </a:lnTo>
                <a:lnTo>
                  <a:pt x="2156" y="92"/>
                </a:lnTo>
                <a:lnTo>
                  <a:pt x="2156" y="367"/>
                </a:lnTo>
                <a:lnTo>
                  <a:pt x="2724" y="275"/>
                </a:lnTo>
                <a:lnTo>
                  <a:pt x="2271" y="550"/>
                </a:lnTo>
                <a:lnTo>
                  <a:pt x="2609" y="550"/>
                </a:lnTo>
                <a:lnTo>
                  <a:pt x="2386" y="733"/>
                </a:lnTo>
                <a:lnTo>
                  <a:pt x="2953" y="825"/>
                </a:lnTo>
                <a:lnTo>
                  <a:pt x="2386" y="1003"/>
                </a:lnTo>
                <a:lnTo>
                  <a:pt x="2609" y="1186"/>
                </a:lnTo>
                <a:lnTo>
                  <a:pt x="2156" y="1186"/>
                </a:lnTo>
                <a:lnTo>
                  <a:pt x="2156" y="1461"/>
                </a:lnTo>
                <a:lnTo>
                  <a:pt x="1818" y="1186"/>
                </a:lnTo>
                <a:lnTo>
                  <a:pt x="1703" y="1461"/>
                </a:lnTo>
                <a:lnTo>
                  <a:pt x="1473" y="1186"/>
                </a:lnTo>
                <a:lnTo>
                  <a:pt x="1250" y="1370"/>
                </a:lnTo>
                <a:lnTo>
                  <a:pt x="936" y="1116"/>
                </a:lnTo>
                <a:lnTo>
                  <a:pt x="612" y="1542"/>
                </a:lnTo>
                <a:close/>
              </a:path>
            </a:pathLst>
          </a:custGeom>
          <a:solidFill>
            <a:srgbClr val="FFCC99"/>
          </a:solidFill>
          <a:ln w="28575" cmpd="sng">
            <a:solidFill>
              <a:srgbClr val="000000"/>
            </a:solidFill>
            <a:prstDash val="solid"/>
            <a:round/>
            <a:headEnd/>
            <a:tailEnd/>
          </a:ln>
        </p:spPr>
        <p:txBody>
          <a:bodyPr/>
          <a:lstStyle/>
          <a:p>
            <a:endParaRPr lang="en-US"/>
          </a:p>
        </p:txBody>
      </p:sp>
      <p:sp>
        <p:nvSpPr>
          <p:cNvPr id="198660" name="Rectangle 4"/>
          <p:cNvSpPr>
            <a:spLocks noChangeArrowheads="1"/>
          </p:cNvSpPr>
          <p:nvPr/>
        </p:nvSpPr>
        <p:spPr bwMode="auto">
          <a:xfrm>
            <a:off x="561975" y="669925"/>
            <a:ext cx="3084513" cy="10064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Can sigara içmeye başladı ama ailesi bilmiyor.</a:t>
            </a:r>
          </a:p>
        </p:txBody>
      </p:sp>
      <p:sp>
        <p:nvSpPr>
          <p:cNvPr id="198661" name="Rectangle 5"/>
          <p:cNvSpPr>
            <a:spLocks noChangeArrowheads="1"/>
          </p:cNvSpPr>
          <p:nvPr/>
        </p:nvSpPr>
        <p:spPr bwMode="auto">
          <a:xfrm>
            <a:off x="4554538" y="866775"/>
            <a:ext cx="2901950" cy="13112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Can’ın annesini arayacağım, ona her şey anlatılmalı, hepsi bu kadar.</a:t>
            </a:r>
          </a:p>
        </p:txBody>
      </p:sp>
      <p:sp>
        <p:nvSpPr>
          <p:cNvPr id="198662" name="Freeform 6"/>
          <p:cNvSpPr>
            <a:spLocks/>
          </p:cNvSpPr>
          <p:nvPr/>
        </p:nvSpPr>
        <p:spPr bwMode="auto">
          <a:xfrm flipH="1">
            <a:off x="4211638" y="4149725"/>
            <a:ext cx="3903662" cy="1790700"/>
          </a:xfrm>
          <a:custGeom>
            <a:avLst/>
            <a:gdLst/>
            <a:ahLst/>
            <a:cxnLst>
              <a:cxn ang="0">
                <a:pos x="120" y="0"/>
              </a:cxn>
              <a:cxn ang="0">
                <a:pos x="96" y="6"/>
              </a:cxn>
              <a:cxn ang="0">
                <a:pos x="72" y="18"/>
              </a:cxn>
              <a:cxn ang="0">
                <a:pos x="48" y="36"/>
              </a:cxn>
              <a:cxn ang="0">
                <a:pos x="30" y="60"/>
              </a:cxn>
              <a:cxn ang="0">
                <a:pos x="18" y="78"/>
              </a:cxn>
              <a:cxn ang="0">
                <a:pos x="6" y="102"/>
              </a:cxn>
              <a:cxn ang="0">
                <a:pos x="0" y="132"/>
              </a:cxn>
              <a:cxn ang="0">
                <a:pos x="0" y="1140"/>
              </a:cxn>
              <a:cxn ang="0">
                <a:pos x="6" y="1164"/>
              </a:cxn>
              <a:cxn ang="0">
                <a:pos x="12" y="1194"/>
              </a:cxn>
              <a:cxn ang="0">
                <a:pos x="24" y="1218"/>
              </a:cxn>
              <a:cxn ang="0">
                <a:pos x="42" y="1236"/>
              </a:cxn>
              <a:cxn ang="0">
                <a:pos x="60" y="1254"/>
              </a:cxn>
              <a:cxn ang="0">
                <a:pos x="84" y="1272"/>
              </a:cxn>
              <a:cxn ang="0">
                <a:pos x="108" y="1284"/>
              </a:cxn>
              <a:cxn ang="0">
                <a:pos x="138" y="1290"/>
              </a:cxn>
              <a:cxn ang="0">
                <a:pos x="390" y="1308"/>
              </a:cxn>
              <a:cxn ang="0">
                <a:pos x="396" y="1356"/>
              </a:cxn>
              <a:cxn ang="0">
                <a:pos x="396" y="1398"/>
              </a:cxn>
              <a:cxn ang="0">
                <a:pos x="390" y="1446"/>
              </a:cxn>
              <a:cxn ang="0">
                <a:pos x="378" y="1494"/>
              </a:cxn>
              <a:cxn ang="0">
                <a:pos x="366" y="1536"/>
              </a:cxn>
              <a:cxn ang="0">
                <a:pos x="348" y="1584"/>
              </a:cxn>
              <a:cxn ang="0">
                <a:pos x="324" y="1620"/>
              </a:cxn>
              <a:cxn ang="0">
                <a:pos x="372" y="1614"/>
              </a:cxn>
              <a:cxn ang="0">
                <a:pos x="420" y="1596"/>
              </a:cxn>
              <a:cxn ang="0">
                <a:pos x="468" y="1578"/>
              </a:cxn>
              <a:cxn ang="0">
                <a:pos x="510" y="1554"/>
              </a:cxn>
              <a:cxn ang="0">
                <a:pos x="552" y="1530"/>
              </a:cxn>
              <a:cxn ang="0">
                <a:pos x="588" y="1500"/>
              </a:cxn>
              <a:cxn ang="0">
                <a:pos x="624" y="1464"/>
              </a:cxn>
              <a:cxn ang="0">
                <a:pos x="654" y="1428"/>
              </a:cxn>
              <a:cxn ang="0">
                <a:pos x="684" y="1386"/>
              </a:cxn>
              <a:cxn ang="0">
                <a:pos x="708" y="1344"/>
              </a:cxn>
              <a:cxn ang="0">
                <a:pos x="726" y="1296"/>
              </a:cxn>
              <a:cxn ang="0">
                <a:pos x="2268" y="1290"/>
              </a:cxn>
              <a:cxn ang="0">
                <a:pos x="2298" y="1284"/>
              </a:cxn>
              <a:cxn ang="0">
                <a:pos x="2322" y="1272"/>
              </a:cxn>
              <a:cxn ang="0">
                <a:pos x="2346" y="1254"/>
              </a:cxn>
              <a:cxn ang="0">
                <a:pos x="2364" y="1236"/>
              </a:cxn>
              <a:cxn ang="0">
                <a:pos x="2382" y="1218"/>
              </a:cxn>
              <a:cxn ang="0">
                <a:pos x="2394" y="1194"/>
              </a:cxn>
              <a:cxn ang="0">
                <a:pos x="2400" y="1164"/>
              </a:cxn>
              <a:cxn ang="0">
                <a:pos x="2406" y="1140"/>
              </a:cxn>
              <a:cxn ang="0">
                <a:pos x="2406" y="132"/>
              </a:cxn>
              <a:cxn ang="0">
                <a:pos x="2400" y="102"/>
              </a:cxn>
              <a:cxn ang="0">
                <a:pos x="2388" y="78"/>
              </a:cxn>
              <a:cxn ang="0">
                <a:pos x="2376" y="60"/>
              </a:cxn>
              <a:cxn ang="0">
                <a:pos x="2352" y="36"/>
              </a:cxn>
              <a:cxn ang="0">
                <a:pos x="2334" y="18"/>
              </a:cxn>
              <a:cxn ang="0">
                <a:pos x="2310" y="6"/>
              </a:cxn>
              <a:cxn ang="0">
                <a:pos x="2286" y="0"/>
              </a:cxn>
              <a:cxn ang="0">
                <a:pos x="138" y="0"/>
              </a:cxn>
            </a:cxnLst>
            <a:rect l="0" t="0" r="r" b="b"/>
            <a:pathLst>
              <a:path w="2406" h="1620">
                <a:moveTo>
                  <a:pt x="138" y="0"/>
                </a:moveTo>
                <a:lnTo>
                  <a:pt x="120" y="0"/>
                </a:lnTo>
                <a:lnTo>
                  <a:pt x="108" y="6"/>
                </a:lnTo>
                <a:lnTo>
                  <a:pt x="96" y="6"/>
                </a:lnTo>
                <a:lnTo>
                  <a:pt x="84" y="12"/>
                </a:lnTo>
                <a:lnTo>
                  <a:pt x="72" y="18"/>
                </a:lnTo>
                <a:lnTo>
                  <a:pt x="60" y="30"/>
                </a:lnTo>
                <a:lnTo>
                  <a:pt x="48" y="36"/>
                </a:lnTo>
                <a:lnTo>
                  <a:pt x="42" y="48"/>
                </a:lnTo>
                <a:lnTo>
                  <a:pt x="30" y="60"/>
                </a:lnTo>
                <a:lnTo>
                  <a:pt x="24" y="66"/>
                </a:lnTo>
                <a:lnTo>
                  <a:pt x="18" y="78"/>
                </a:lnTo>
                <a:lnTo>
                  <a:pt x="12" y="90"/>
                </a:lnTo>
                <a:lnTo>
                  <a:pt x="6" y="102"/>
                </a:lnTo>
                <a:lnTo>
                  <a:pt x="6" y="120"/>
                </a:lnTo>
                <a:lnTo>
                  <a:pt x="0" y="132"/>
                </a:lnTo>
                <a:lnTo>
                  <a:pt x="0" y="144"/>
                </a:lnTo>
                <a:lnTo>
                  <a:pt x="0" y="1140"/>
                </a:lnTo>
                <a:lnTo>
                  <a:pt x="0" y="1152"/>
                </a:lnTo>
                <a:lnTo>
                  <a:pt x="6" y="1164"/>
                </a:lnTo>
                <a:lnTo>
                  <a:pt x="6" y="1182"/>
                </a:lnTo>
                <a:lnTo>
                  <a:pt x="12" y="1194"/>
                </a:lnTo>
                <a:lnTo>
                  <a:pt x="18" y="1206"/>
                </a:lnTo>
                <a:lnTo>
                  <a:pt x="24" y="1218"/>
                </a:lnTo>
                <a:lnTo>
                  <a:pt x="30" y="1230"/>
                </a:lnTo>
                <a:lnTo>
                  <a:pt x="42" y="1236"/>
                </a:lnTo>
                <a:lnTo>
                  <a:pt x="48" y="1248"/>
                </a:lnTo>
                <a:lnTo>
                  <a:pt x="60" y="1254"/>
                </a:lnTo>
                <a:lnTo>
                  <a:pt x="72" y="1266"/>
                </a:lnTo>
                <a:lnTo>
                  <a:pt x="84" y="1272"/>
                </a:lnTo>
                <a:lnTo>
                  <a:pt x="96" y="1278"/>
                </a:lnTo>
                <a:lnTo>
                  <a:pt x="108" y="1284"/>
                </a:lnTo>
                <a:lnTo>
                  <a:pt x="120" y="1284"/>
                </a:lnTo>
                <a:lnTo>
                  <a:pt x="138" y="1290"/>
                </a:lnTo>
                <a:lnTo>
                  <a:pt x="390" y="1290"/>
                </a:lnTo>
                <a:lnTo>
                  <a:pt x="390" y="1308"/>
                </a:lnTo>
                <a:lnTo>
                  <a:pt x="396" y="1332"/>
                </a:lnTo>
                <a:lnTo>
                  <a:pt x="396" y="1356"/>
                </a:lnTo>
                <a:lnTo>
                  <a:pt x="396" y="1374"/>
                </a:lnTo>
                <a:lnTo>
                  <a:pt x="396" y="1398"/>
                </a:lnTo>
                <a:lnTo>
                  <a:pt x="390" y="1422"/>
                </a:lnTo>
                <a:lnTo>
                  <a:pt x="390" y="1446"/>
                </a:lnTo>
                <a:lnTo>
                  <a:pt x="384" y="1470"/>
                </a:lnTo>
                <a:lnTo>
                  <a:pt x="378" y="1494"/>
                </a:lnTo>
                <a:lnTo>
                  <a:pt x="372" y="1518"/>
                </a:lnTo>
                <a:lnTo>
                  <a:pt x="366" y="1536"/>
                </a:lnTo>
                <a:lnTo>
                  <a:pt x="360" y="1560"/>
                </a:lnTo>
                <a:lnTo>
                  <a:pt x="348" y="1584"/>
                </a:lnTo>
                <a:lnTo>
                  <a:pt x="336" y="1602"/>
                </a:lnTo>
                <a:lnTo>
                  <a:pt x="324" y="1620"/>
                </a:lnTo>
                <a:lnTo>
                  <a:pt x="348" y="1620"/>
                </a:lnTo>
                <a:lnTo>
                  <a:pt x="372" y="1614"/>
                </a:lnTo>
                <a:lnTo>
                  <a:pt x="396" y="1608"/>
                </a:lnTo>
                <a:lnTo>
                  <a:pt x="420" y="1596"/>
                </a:lnTo>
                <a:lnTo>
                  <a:pt x="444" y="1590"/>
                </a:lnTo>
                <a:lnTo>
                  <a:pt x="468" y="1578"/>
                </a:lnTo>
                <a:lnTo>
                  <a:pt x="486" y="1566"/>
                </a:lnTo>
                <a:lnTo>
                  <a:pt x="510" y="1554"/>
                </a:lnTo>
                <a:lnTo>
                  <a:pt x="528" y="1542"/>
                </a:lnTo>
                <a:lnTo>
                  <a:pt x="552" y="1530"/>
                </a:lnTo>
                <a:lnTo>
                  <a:pt x="570" y="1512"/>
                </a:lnTo>
                <a:lnTo>
                  <a:pt x="588" y="1500"/>
                </a:lnTo>
                <a:lnTo>
                  <a:pt x="606" y="1482"/>
                </a:lnTo>
                <a:lnTo>
                  <a:pt x="624" y="1464"/>
                </a:lnTo>
                <a:lnTo>
                  <a:pt x="642" y="1446"/>
                </a:lnTo>
                <a:lnTo>
                  <a:pt x="654" y="1428"/>
                </a:lnTo>
                <a:lnTo>
                  <a:pt x="666" y="1404"/>
                </a:lnTo>
                <a:lnTo>
                  <a:pt x="684" y="1386"/>
                </a:lnTo>
                <a:lnTo>
                  <a:pt x="696" y="1362"/>
                </a:lnTo>
                <a:lnTo>
                  <a:pt x="708" y="1344"/>
                </a:lnTo>
                <a:lnTo>
                  <a:pt x="714" y="1320"/>
                </a:lnTo>
                <a:lnTo>
                  <a:pt x="726" y="1296"/>
                </a:lnTo>
                <a:lnTo>
                  <a:pt x="732" y="1290"/>
                </a:lnTo>
                <a:lnTo>
                  <a:pt x="2268" y="1290"/>
                </a:lnTo>
                <a:lnTo>
                  <a:pt x="2280" y="1284"/>
                </a:lnTo>
                <a:lnTo>
                  <a:pt x="2298" y="1284"/>
                </a:lnTo>
                <a:lnTo>
                  <a:pt x="2310" y="1278"/>
                </a:lnTo>
                <a:lnTo>
                  <a:pt x="2322" y="1272"/>
                </a:lnTo>
                <a:lnTo>
                  <a:pt x="2334" y="1266"/>
                </a:lnTo>
                <a:lnTo>
                  <a:pt x="2346" y="1254"/>
                </a:lnTo>
                <a:lnTo>
                  <a:pt x="2352" y="1248"/>
                </a:lnTo>
                <a:lnTo>
                  <a:pt x="2364" y="1236"/>
                </a:lnTo>
                <a:lnTo>
                  <a:pt x="2376" y="1230"/>
                </a:lnTo>
                <a:lnTo>
                  <a:pt x="2382" y="1218"/>
                </a:lnTo>
                <a:lnTo>
                  <a:pt x="2388" y="1206"/>
                </a:lnTo>
                <a:lnTo>
                  <a:pt x="2394" y="1194"/>
                </a:lnTo>
                <a:lnTo>
                  <a:pt x="2400" y="1182"/>
                </a:lnTo>
                <a:lnTo>
                  <a:pt x="2400" y="1164"/>
                </a:lnTo>
                <a:lnTo>
                  <a:pt x="2406" y="1152"/>
                </a:lnTo>
                <a:lnTo>
                  <a:pt x="2406" y="1140"/>
                </a:lnTo>
                <a:lnTo>
                  <a:pt x="2406" y="144"/>
                </a:lnTo>
                <a:lnTo>
                  <a:pt x="2406" y="132"/>
                </a:lnTo>
                <a:lnTo>
                  <a:pt x="2400" y="120"/>
                </a:lnTo>
                <a:lnTo>
                  <a:pt x="2400" y="102"/>
                </a:lnTo>
                <a:lnTo>
                  <a:pt x="2394" y="90"/>
                </a:lnTo>
                <a:lnTo>
                  <a:pt x="2388" y="78"/>
                </a:lnTo>
                <a:lnTo>
                  <a:pt x="2382" y="66"/>
                </a:lnTo>
                <a:lnTo>
                  <a:pt x="2376" y="60"/>
                </a:lnTo>
                <a:lnTo>
                  <a:pt x="2364" y="48"/>
                </a:lnTo>
                <a:lnTo>
                  <a:pt x="2352" y="36"/>
                </a:lnTo>
                <a:lnTo>
                  <a:pt x="2346" y="30"/>
                </a:lnTo>
                <a:lnTo>
                  <a:pt x="2334" y="18"/>
                </a:lnTo>
                <a:lnTo>
                  <a:pt x="2322" y="12"/>
                </a:lnTo>
                <a:lnTo>
                  <a:pt x="2310" y="6"/>
                </a:lnTo>
                <a:lnTo>
                  <a:pt x="2298" y="6"/>
                </a:lnTo>
                <a:lnTo>
                  <a:pt x="2286" y="0"/>
                </a:lnTo>
                <a:lnTo>
                  <a:pt x="2268" y="0"/>
                </a:lnTo>
                <a:lnTo>
                  <a:pt x="138" y="0"/>
                </a:lnTo>
                <a:close/>
              </a:path>
            </a:pathLst>
          </a:custGeom>
          <a:solidFill>
            <a:srgbClr val="FFFF00"/>
          </a:solidFill>
          <a:ln w="28575" cmpd="sng">
            <a:solidFill>
              <a:srgbClr val="000000"/>
            </a:solidFill>
            <a:prstDash val="solid"/>
            <a:round/>
            <a:headEnd/>
            <a:tailEnd/>
          </a:ln>
        </p:spPr>
        <p:txBody>
          <a:bodyPr/>
          <a:lstStyle/>
          <a:p>
            <a:endParaRPr lang="en-US"/>
          </a:p>
        </p:txBody>
      </p:sp>
      <p:sp>
        <p:nvSpPr>
          <p:cNvPr id="198663" name="Rectangle 7"/>
          <p:cNvSpPr>
            <a:spLocks noChangeArrowheads="1"/>
          </p:cNvSpPr>
          <p:nvPr/>
        </p:nvSpPr>
        <p:spPr bwMode="auto">
          <a:xfrm>
            <a:off x="4256088" y="4229100"/>
            <a:ext cx="3844925" cy="10064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Can’ın sigaraya başlaması ve ailesinin bunu bilmemesi hakkında nasıl hissediyorsun?</a:t>
            </a:r>
          </a:p>
        </p:txBody>
      </p:sp>
      <p:graphicFrame>
        <p:nvGraphicFramePr>
          <p:cNvPr id="198664" name="Object 8"/>
          <p:cNvGraphicFramePr>
            <a:graphicFrameLocks noChangeAspect="1"/>
          </p:cNvGraphicFramePr>
          <p:nvPr/>
        </p:nvGraphicFramePr>
        <p:xfrm>
          <a:off x="703263" y="3352800"/>
          <a:ext cx="1689100" cy="2209800"/>
        </p:xfrm>
        <a:graphic>
          <a:graphicData uri="http://schemas.openxmlformats.org/presentationml/2006/ole">
            <p:oleObj spid="_x0000_s198664" name="Bit Eşlem Resmi" r:id="rId5" imgW="4266667" imgH="5152381" progId="PBrush">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Slayt Numarası Yer Tutucusu"/>
          <p:cNvSpPr>
            <a:spLocks noGrp="1"/>
          </p:cNvSpPr>
          <p:nvPr>
            <p:ph type="sldNum" sz="quarter" idx="10"/>
          </p:nvPr>
        </p:nvSpPr>
        <p:spPr/>
        <p:txBody>
          <a:bodyPr/>
          <a:lstStyle/>
          <a:p>
            <a:fld id="{19278119-ABA5-4D1B-B7CB-5D5017B30368}" type="slidenum">
              <a:rPr lang="tr-TR"/>
              <a:pPr/>
              <a:t>44</a:t>
            </a:fld>
            <a:endParaRPr lang="tr-TR"/>
          </a:p>
        </p:txBody>
      </p:sp>
      <p:pic>
        <p:nvPicPr>
          <p:cNvPr id="200706" name="Picture 2"/>
          <p:cNvPicPr>
            <a:picLocks noChangeAspect="1" noChangeArrowheads="1"/>
          </p:cNvPicPr>
          <p:nvPr/>
        </p:nvPicPr>
        <p:blipFill>
          <a:blip r:embed="rId4" cstate="print"/>
          <a:srcRect/>
          <a:stretch>
            <a:fillRect/>
          </a:stretch>
        </p:blipFill>
        <p:spPr bwMode="auto">
          <a:xfrm>
            <a:off x="422275" y="123825"/>
            <a:ext cx="3573463" cy="3000375"/>
          </a:xfrm>
          <a:prstGeom prst="rect">
            <a:avLst/>
          </a:prstGeom>
          <a:noFill/>
          <a:ln w="9525">
            <a:noFill/>
            <a:miter lim="800000"/>
            <a:headEnd/>
            <a:tailEnd/>
          </a:ln>
          <a:effectLst/>
        </p:spPr>
      </p:pic>
      <p:sp>
        <p:nvSpPr>
          <p:cNvPr id="200707" name="Freeform 3"/>
          <p:cNvSpPr>
            <a:spLocks/>
          </p:cNvSpPr>
          <p:nvPr/>
        </p:nvSpPr>
        <p:spPr bwMode="auto">
          <a:xfrm>
            <a:off x="4079875" y="152400"/>
            <a:ext cx="4852988" cy="3124200"/>
          </a:xfrm>
          <a:custGeom>
            <a:avLst/>
            <a:gdLst/>
            <a:ahLst/>
            <a:cxnLst>
              <a:cxn ang="0">
                <a:pos x="612" y="1542"/>
              </a:cxn>
              <a:cxn ang="0">
                <a:pos x="683" y="1095"/>
              </a:cxn>
              <a:cxn ang="0">
                <a:pos x="115" y="1186"/>
              </a:cxn>
              <a:cxn ang="0">
                <a:pos x="338" y="911"/>
              </a:cxn>
              <a:cxn ang="0">
                <a:pos x="0" y="642"/>
              </a:cxn>
              <a:cxn ang="0">
                <a:pos x="338" y="642"/>
              </a:cxn>
              <a:cxn ang="0">
                <a:pos x="115" y="275"/>
              </a:cxn>
              <a:cxn ang="0">
                <a:pos x="568" y="367"/>
              </a:cxn>
              <a:cxn ang="0">
                <a:pos x="683" y="0"/>
              </a:cxn>
              <a:cxn ang="0">
                <a:pos x="906" y="367"/>
              </a:cxn>
              <a:cxn ang="0">
                <a:pos x="1135" y="92"/>
              </a:cxn>
              <a:cxn ang="0">
                <a:pos x="1250" y="275"/>
              </a:cxn>
              <a:cxn ang="0">
                <a:pos x="1818" y="0"/>
              </a:cxn>
              <a:cxn ang="0">
                <a:pos x="1818" y="367"/>
              </a:cxn>
              <a:cxn ang="0">
                <a:pos x="2156" y="92"/>
              </a:cxn>
              <a:cxn ang="0">
                <a:pos x="2156" y="367"/>
              </a:cxn>
              <a:cxn ang="0">
                <a:pos x="2724" y="275"/>
              </a:cxn>
              <a:cxn ang="0">
                <a:pos x="2271" y="550"/>
              </a:cxn>
              <a:cxn ang="0">
                <a:pos x="2609" y="550"/>
              </a:cxn>
              <a:cxn ang="0">
                <a:pos x="2386" y="733"/>
              </a:cxn>
              <a:cxn ang="0">
                <a:pos x="2953" y="825"/>
              </a:cxn>
              <a:cxn ang="0">
                <a:pos x="2386" y="1003"/>
              </a:cxn>
              <a:cxn ang="0">
                <a:pos x="2609" y="1186"/>
              </a:cxn>
              <a:cxn ang="0">
                <a:pos x="2156" y="1186"/>
              </a:cxn>
              <a:cxn ang="0">
                <a:pos x="2156" y="1461"/>
              </a:cxn>
              <a:cxn ang="0">
                <a:pos x="1818" y="1186"/>
              </a:cxn>
              <a:cxn ang="0">
                <a:pos x="1703" y="1461"/>
              </a:cxn>
              <a:cxn ang="0">
                <a:pos x="1473" y="1186"/>
              </a:cxn>
              <a:cxn ang="0">
                <a:pos x="1250" y="1370"/>
              </a:cxn>
              <a:cxn ang="0">
                <a:pos x="936" y="1116"/>
              </a:cxn>
              <a:cxn ang="0">
                <a:pos x="612" y="1542"/>
              </a:cxn>
            </a:cxnLst>
            <a:rect l="0" t="0" r="r" b="b"/>
            <a:pathLst>
              <a:path w="2953" h="1542">
                <a:moveTo>
                  <a:pt x="612" y="1542"/>
                </a:moveTo>
                <a:lnTo>
                  <a:pt x="683" y="1095"/>
                </a:lnTo>
                <a:lnTo>
                  <a:pt x="115" y="1186"/>
                </a:lnTo>
                <a:lnTo>
                  <a:pt x="338" y="911"/>
                </a:lnTo>
                <a:lnTo>
                  <a:pt x="0" y="642"/>
                </a:lnTo>
                <a:lnTo>
                  <a:pt x="338" y="642"/>
                </a:lnTo>
                <a:lnTo>
                  <a:pt x="115" y="275"/>
                </a:lnTo>
                <a:lnTo>
                  <a:pt x="568" y="367"/>
                </a:lnTo>
                <a:lnTo>
                  <a:pt x="683" y="0"/>
                </a:lnTo>
                <a:lnTo>
                  <a:pt x="906" y="367"/>
                </a:lnTo>
                <a:lnTo>
                  <a:pt x="1135" y="92"/>
                </a:lnTo>
                <a:lnTo>
                  <a:pt x="1250" y="275"/>
                </a:lnTo>
                <a:lnTo>
                  <a:pt x="1818" y="0"/>
                </a:lnTo>
                <a:lnTo>
                  <a:pt x="1818" y="367"/>
                </a:lnTo>
                <a:lnTo>
                  <a:pt x="2156" y="92"/>
                </a:lnTo>
                <a:lnTo>
                  <a:pt x="2156" y="367"/>
                </a:lnTo>
                <a:lnTo>
                  <a:pt x="2724" y="275"/>
                </a:lnTo>
                <a:lnTo>
                  <a:pt x="2271" y="550"/>
                </a:lnTo>
                <a:lnTo>
                  <a:pt x="2609" y="550"/>
                </a:lnTo>
                <a:lnTo>
                  <a:pt x="2386" y="733"/>
                </a:lnTo>
                <a:lnTo>
                  <a:pt x="2953" y="825"/>
                </a:lnTo>
                <a:lnTo>
                  <a:pt x="2386" y="1003"/>
                </a:lnTo>
                <a:lnTo>
                  <a:pt x="2609" y="1186"/>
                </a:lnTo>
                <a:lnTo>
                  <a:pt x="2156" y="1186"/>
                </a:lnTo>
                <a:lnTo>
                  <a:pt x="2156" y="1461"/>
                </a:lnTo>
                <a:lnTo>
                  <a:pt x="1818" y="1186"/>
                </a:lnTo>
                <a:lnTo>
                  <a:pt x="1703" y="1461"/>
                </a:lnTo>
                <a:lnTo>
                  <a:pt x="1473" y="1186"/>
                </a:lnTo>
                <a:lnTo>
                  <a:pt x="1250" y="1370"/>
                </a:lnTo>
                <a:lnTo>
                  <a:pt x="936" y="1116"/>
                </a:lnTo>
                <a:lnTo>
                  <a:pt x="612" y="1542"/>
                </a:lnTo>
                <a:close/>
              </a:path>
            </a:pathLst>
          </a:custGeom>
          <a:solidFill>
            <a:srgbClr val="FFCC99"/>
          </a:solidFill>
          <a:ln w="28575" cmpd="sng">
            <a:solidFill>
              <a:srgbClr val="000000"/>
            </a:solidFill>
            <a:prstDash val="solid"/>
            <a:round/>
            <a:headEnd/>
            <a:tailEnd/>
          </a:ln>
        </p:spPr>
        <p:txBody>
          <a:bodyPr/>
          <a:lstStyle/>
          <a:p>
            <a:endParaRPr lang="en-US"/>
          </a:p>
        </p:txBody>
      </p:sp>
      <p:sp>
        <p:nvSpPr>
          <p:cNvPr id="200708" name="Rectangle 4"/>
          <p:cNvSpPr>
            <a:spLocks noChangeArrowheads="1"/>
          </p:cNvSpPr>
          <p:nvPr/>
        </p:nvSpPr>
        <p:spPr bwMode="auto">
          <a:xfrm>
            <a:off x="561975" y="533400"/>
            <a:ext cx="3084513" cy="1190625"/>
          </a:xfrm>
          <a:prstGeom prst="rect">
            <a:avLst/>
          </a:prstGeom>
          <a:noFill/>
          <a:ln w="9525">
            <a:noFill/>
            <a:miter lim="800000"/>
            <a:headEnd/>
            <a:tailEnd/>
          </a:ln>
          <a:effectLst/>
        </p:spPr>
        <p:txBody>
          <a:bodyPr>
            <a:spAutoFit/>
          </a:bodyPr>
          <a:lstStyle/>
          <a:p>
            <a:pPr algn="ctr" eaLnBrk="0" hangingPunct="0"/>
            <a:r>
              <a:rPr lang="tr-TR">
                <a:latin typeface="Verdana" pitchFamily="34" charset="0"/>
              </a:rPr>
              <a:t>Hiç kimsenin ailesi senin gibi sıkı/katı değil, sen hala Taş Devrinde yaşıyorsun.</a:t>
            </a:r>
          </a:p>
        </p:txBody>
      </p:sp>
      <p:sp>
        <p:nvSpPr>
          <p:cNvPr id="200709" name="Rectangle 5"/>
          <p:cNvSpPr>
            <a:spLocks noChangeArrowheads="1"/>
          </p:cNvSpPr>
          <p:nvPr/>
        </p:nvSpPr>
        <p:spPr bwMode="auto">
          <a:xfrm>
            <a:off x="4641850" y="914400"/>
            <a:ext cx="3324225" cy="1465263"/>
          </a:xfrm>
          <a:prstGeom prst="rect">
            <a:avLst/>
          </a:prstGeom>
          <a:noFill/>
          <a:ln w="9525">
            <a:noFill/>
            <a:miter lim="800000"/>
            <a:headEnd/>
            <a:tailEnd/>
          </a:ln>
          <a:effectLst/>
        </p:spPr>
        <p:txBody>
          <a:bodyPr>
            <a:spAutoFit/>
          </a:bodyPr>
          <a:lstStyle/>
          <a:p>
            <a:pPr algn="ctr" eaLnBrk="0" hangingPunct="0"/>
            <a:r>
              <a:rPr lang="tr-TR">
                <a:latin typeface="Verdana" pitchFamily="34" charset="0"/>
              </a:rPr>
              <a:t>Bir gün gelecek yaptıklarım için  bana minnettar kalacaksın ama o zaman çok geç olacak,ben olmayacağım...</a:t>
            </a:r>
          </a:p>
        </p:txBody>
      </p:sp>
      <p:sp>
        <p:nvSpPr>
          <p:cNvPr id="200710" name="Freeform 6"/>
          <p:cNvSpPr>
            <a:spLocks/>
          </p:cNvSpPr>
          <p:nvPr/>
        </p:nvSpPr>
        <p:spPr bwMode="auto">
          <a:xfrm flipH="1">
            <a:off x="4079875" y="3962400"/>
            <a:ext cx="4502150" cy="1905000"/>
          </a:xfrm>
          <a:custGeom>
            <a:avLst/>
            <a:gdLst/>
            <a:ahLst/>
            <a:cxnLst>
              <a:cxn ang="0">
                <a:pos x="120" y="0"/>
              </a:cxn>
              <a:cxn ang="0">
                <a:pos x="96" y="6"/>
              </a:cxn>
              <a:cxn ang="0">
                <a:pos x="72" y="18"/>
              </a:cxn>
              <a:cxn ang="0">
                <a:pos x="48" y="36"/>
              </a:cxn>
              <a:cxn ang="0">
                <a:pos x="30" y="60"/>
              </a:cxn>
              <a:cxn ang="0">
                <a:pos x="18" y="78"/>
              </a:cxn>
              <a:cxn ang="0">
                <a:pos x="6" y="102"/>
              </a:cxn>
              <a:cxn ang="0">
                <a:pos x="0" y="132"/>
              </a:cxn>
              <a:cxn ang="0">
                <a:pos x="0" y="1140"/>
              </a:cxn>
              <a:cxn ang="0">
                <a:pos x="6" y="1164"/>
              </a:cxn>
              <a:cxn ang="0">
                <a:pos x="12" y="1194"/>
              </a:cxn>
              <a:cxn ang="0">
                <a:pos x="24" y="1218"/>
              </a:cxn>
              <a:cxn ang="0">
                <a:pos x="42" y="1236"/>
              </a:cxn>
              <a:cxn ang="0">
                <a:pos x="60" y="1254"/>
              </a:cxn>
              <a:cxn ang="0">
                <a:pos x="84" y="1272"/>
              </a:cxn>
              <a:cxn ang="0">
                <a:pos x="108" y="1284"/>
              </a:cxn>
              <a:cxn ang="0">
                <a:pos x="138" y="1290"/>
              </a:cxn>
              <a:cxn ang="0">
                <a:pos x="390" y="1308"/>
              </a:cxn>
              <a:cxn ang="0">
                <a:pos x="396" y="1356"/>
              </a:cxn>
              <a:cxn ang="0">
                <a:pos x="396" y="1398"/>
              </a:cxn>
              <a:cxn ang="0">
                <a:pos x="390" y="1446"/>
              </a:cxn>
              <a:cxn ang="0">
                <a:pos x="378" y="1494"/>
              </a:cxn>
              <a:cxn ang="0">
                <a:pos x="366" y="1536"/>
              </a:cxn>
              <a:cxn ang="0">
                <a:pos x="348" y="1584"/>
              </a:cxn>
              <a:cxn ang="0">
                <a:pos x="324" y="1620"/>
              </a:cxn>
              <a:cxn ang="0">
                <a:pos x="372" y="1614"/>
              </a:cxn>
              <a:cxn ang="0">
                <a:pos x="420" y="1596"/>
              </a:cxn>
              <a:cxn ang="0">
                <a:pos x="468" y="1578"/>
              </a:cxn>
              <a:cxn ang="0">
                <a:pos x="510" y="1554"/>
              </a:cxn>
              <a:cxn ang="0">
                <a:pos x="552" y="1530"/>
              </a:cxn>
              <a:cxn ang="0">
                <a:pos x="588" y="1500"/>
              </a:cxn>
              <a:cxn ang="0">
                <a:pos x="624" y="1464"/>
              </a:cxn>
              <a:cxn ang="0">
                <a:pos x="654" y="1428"/>
              </a:cxn>
              <a:cxn ang="0">
                <a:pos x="684" y="1386"/>
              </a:cxn>
              <a:cxn ang="0">
                <a:pos x="708" y="1344"/>
              </a:cxn>
              <a:cxn ang="0">
                <a:pos x="726" y="1296"/>
              </a:cxn>
              <a:cxn ang="0">
                <a:pos x="2268" y="1290"/>
              </a:cxn>
              <a:cxn ang="0">
                <a:pos x="2298" y="1284"/>
              </a:cxn>
              <a:cxn ang="0">
                <a:pos x="2322" y="1272"/>
              </a:cxn>
              <a:cxn ang="0">
                <a:pos x="2346" y="1254"/>
              </a:cxn>
              <a:cxn ang="0">
                <a:pos x="2364" y="1236"/>
              </a:cxn>
              <a:cxn ang="0">
                <a:pos x="2382" y="1218"/>
              </a:cxn>
              <a:cxn ang="0">
                <a:pos x="2394" y="1194"/>
              </a:cxn>
              <a:cxn ang="0">
                <a:pos x="2400" y="1164"/>
              </a:cxn>
              <a:cxn ang="0">
                <a:pos x="2406" y="1140"/>
              </a:cxn>
              <a:cxn ang="0">
                <a:pos x="2406" y="132"/>
              </a:cxn>
              <a:cxn ang="0">
                <a:pos x="2400" y="102"/>
              </a:cxn>
              <a:cxn ang="0">
                <a:pos x="2388" y="78"/>
              </a:cxn>
              <a:cxn ang="0">
                <a:pos x="2376" y="60"/>
              </a:cxn>
              <a:cxn ang="0">
                <a:pos x="2352" y="36"/>
              </a:cxn>
              <a:cxn ang="0">
                <a:pos x="2334" y="18"/>
              </a:cxn>
              <a:cxn ang="0">
                <a:pos x="2310" y="6"/>
              </a:cxn>
              <a:cxn ang="0">
                <a:pos x="2286" y="0"/>
              </a:cxn>
              <a:cxn ang="0">
                <a:pos x="138" y="0"/>
              </a:cxn>
            </a:cxnLst>
            <a:rect l="0" t="0" r="r" b="b"/>
            <a:pathLst>
              <a:path w="2406" h="1620">
                <a:moveTo>
                  <a:pt x="138" y="0"/>
                </a:moveTo>
                <a:lnTo>
                  <a:pt x="120" y="0"/>
                </a:lnTo>
                <a:lnTo>
                  <a:pt x="108" y="6"/>
                </a:lnTo>
                <a:lnTo>
                  <a:pt x="96" y="6"/>
                </a:lnTo>
                <a:lnTo>
                  <a:pt x="84" y="12"/>
                </a:lnTo>
                <a:lnTo>
                  <a:pt x="72" y="18"/>
                </a:lnTo>
                <a:lnTo>
                  <a:pt x="60" y="30"/>
                </a:lnTo>
                <a:lnTo>
                  <a:pt x="48" y="36"/>
                </a:lnTo>
                <a:lnTo>
                  <a:pt x="42" y="48"/>
                </a:lnTo>
                <a:lnTo>
                  <a:pt x="30" y="60"/>
                </a:lnTo>
                <a:lnTo>
                  <a:pt x="24" y="66"/>
                </a:lnTo>
                <a:lnTo>
                  <a:pt x="18" y="78"/>
                </a:lnTo>
                <a:lnTo>
                  <a:pt x="12" y="90"/>
                </a:lnTo>
                <a:lnTo>
                  <a:pt x="6" y="102"/>
                </a:lnTo>
                <a:lnTo>
                  <a:pt x="6" y="120"/>
                </a:lnTo>
                <a:lnTo>
                  <a:pt x="0" y="132"/>
                </a:lnTo>
                <a:lnTo>
                  <a:pt x="0" y="144"/>
                </a:lnTo>
                <a:lnTo>
                  <a:pt x="0" y="1140"/>
                </a:lnTo>
                <a:lnTo>
                  <a:pt x="0" y="1152"/>
                </a:lnTo>
                <a:lnTo>
                  <a:pt x="6" y="1164"/>
                </a:lnTo>
                <a:lnTo>
                  <a:pt x="6" y="1182"/>
                </a:lnTo>
                <a:lnTo>
                  <a:pt x="12" y="1194"/>
                </a:lnTo>
                <a:lnTo>
                  <a:pt x="18" y="1206"/>
                </a:lnTo>
                <a:lnTo>
                  <a:pt x="24" y="1218"/>
                </a:lnTo>
                <a:lnTo>
                  <a:pt x="30" y="1230"/>
                </a:lnTo>
                <a:lnTo>
                  <a:pt x="42" y="1236"/>
                </a:lnTo>
                <a:lnTo>
                  <a:pt x="48" y="1248"/>
                </a:lnTo>
                <a:lnTo>
                  <a:pt x="60" y="1254"/>
                </a:lnTo>
                <a:lnTo>
                  <a:pt x="72" y="1266"/>
                </a:lnTo>
                <a:lnTo>
                  <a:pt x="84" y="1272"/>
                </a:lnTo>
                <a:lnTo>
                  <a:pt x="96" y="1278"/>
                </a:lnTo>
                <a:lnTo>
                  <a:pt x="108" y="1284"/>
                </a:lnTo>
                <a:lnTo>
                  <a:pt x="120" y="1284"/>
                </a:lnTo>
                <a:lnTo>
                  <a:pt x="138" y="1290"/>
                </a:lnTo>
                <a:lnTo>
                  <a:pt x="390" y="1290"/>
                </a:lnTo>
                <a:lnTo>
                  <a:pt x="390" y="1308"/>
                </a:lnTo>
                <a:lnTo>
                  <a:pt x="396" y="1332"/>
                </a:lnTo>
                <a:lnTo>
                  <a:pt x="396" y="1356"/>
                </a:lnTo>
                <a:lnTo>
                  <a:pt x="396" y="1374"/>
                </a:lnTo>
                <a:lnTo>
                  <a:pt x="396" y="1398"/>
                </a:lnTo>
                <a:lnTo>
                  <a:pt x="390" y="1422"/>
                </a:lnTo>
                <a:lnTo>
                  <a:pt x="390" y="1446"/>
                </a:lnTo>
                <a:lnTo>
                  <a:pt x="384" y="1470"/>
                </a:lnTo>
                <a:lnTo>
                  <a:pt x="378" y="1494"/>
                </a:lnTo>
                <a:lnTo>
                  <a:pt x="372" y="1518"/>
                </a:lnTo>
                <a:lnTo>
                  <a:pt x="366" y="1536"/>
                </a:lnTo>
                <a:lnTo>
                  <a:pt x="360" y="1560"/>
                </a:lnTo>
                <a:lnTo>
                  <a:pt x="348" y="1584"/>
                </a:lnTo>
                <a:lnTo>
                  <a:pt x="336" y="1602"/>
                </a:lnTo>
                <a:lnTo>
                  <a:pt x="324" y="1620"/>
                </a:lnTo>
                <a:lnTo>
                  <a:pt x="348" y="1620"/>
                </a:lnTo>
                <a:lnTo>
                  <a:pt x="372" y="1614"/>
                </a:lnTo>
                <a:lnTo>
                  <a:pt x="396" y="1608"/>
                </a:lnTo>
                <a:lnTo>
                  <a:pt x="420" y="1596"/>
                </a:lnTo>
                <a:lnTo>
                  <a:pt x="444" y="1590"/>
                </a:lnTo>
                <a:lnTo>
                  <a:pt x="468" y="1578"/>
                </a:lnTo>
                <a:lnTo>
                  <a:pt x="486" y="1566"/>
                </a:lnTo>
                <a:lnTo>
                  <a:pt x="510" y="1554"/>
                </a:lnTo>
                <a:lnTo>
                  <a:pt x="528" y="1542"/>
                </a:lnTo>
                <a:lnTo>
                  <a:pt x="552" y="1530"/>
                </a:lnTo>
                <a:lnTo>
                  <a:pt x="570" y="1512"/>
                </a:lnTo>
                <a:lnTo>
                  <a:pt x="588" y="1500"/>
                </a:lnTo>
                <a:lnTo>
                  <a:pt x="606" y="1482"/>
                </a:lnTo>
                <a:lnTo>
                  <a:pt x="624" y="1464"/>
                </a:lnTo>
                <a:lnTo>
                  <a:pt x="642" y="1446"/>
                </a:lnTo>
                <a:lnTo>
                  <a:pt x="654" y="1428"/>
                </a:lnTo>
                <a:lnTo>
                  <a:pt x="666" y="1404"/>
                </a:lnTo>
                <a:lnTo>
                  <a:pt x="684" y="1386"/>
                </a:lnTo>
                <a:lnTo>
                  <a:pt x="696" y="1362"/>
                </a:lnTo>
                <a:lnTo>
                  <a:pt x="708" y="1344"/>
                </a:lnTo>
                <a:lnTo>
                  <a:pt x="714" y="1320"/>
                </a:lnTo>
                <a:lnTo>
                  <a:pt x="726" y="1296"/>
                </a:lnTo>
                <a:lnTo>
                  <a:pt x="732" y="1290"/>
                </a:lnTo>
                <a:lnTo>
                  <a:pt x="2268" y="1290"/>
                </a:lnTo>
                <a:lnTo>
                  <a:pt x="2280" y="1284"/>
                </a:lnTo>
                <a:lnTo>
                  <a:pt x="2298" y="1284"/>
                </a:lnTo>
                <a:lnTo>
                  <a:pt x="2310" y="1278"/>
                </a:lnTo>
                <a:lnTo>
                  <a:pt x="2322" y="1272"/>
                </a:lnTo>
                <a:lnTo>
                  <a:pt x="2334" y="1266"/>
                </a:lnTo>
                <a:lnTo>
                  <a:pt x="2346" y="1254"/>
                </a:lnTo>
                <a:lnTo>
                  <a:pt x="2352" y="1248"/>
                </a:lnTo>
                <a:lnTo>
                  <a:pt x="2364" y="1236"/>
                </a:lnTo>
                <a:lnTo>
                  <a:pt x="2376" y="1230"/>
                </a:lnTo>
                <a:lnTo>
                  <a:pt x="2382" y="1218"/>
                </a:lnTo>
                <a:lnTo>
                  <a:pt x="2388" y="1206"/>
                </a:lnTo>
                <a:lnTo>
                  <a:pt x="2394" y="1194"/>
                </a:lnTo>
                <a:lnTo>
                  <a:pt x="2400" y="1182"/>
                </a:lnTo>
                <a:lnTo>
                  <a:pt x="2400" y="1164"/>
                </a:lnTo>
                <a:lnTo>
                  <a:pt x="2406" y="1152"/>
                </a:lnTo>
                <a:lnTo>
                  <a:pt x="2406" y="1140"/>
                </a:lnTo>
                <a:lnTo>
                  <a:pt x="2406" y="144"/>
                </a:lnTo>
                <a:lnTo>
                  <a:pt x="2406" y="132"/>
                </a:lnTo>
                <a:lnTo>
                  <a:pt x="2400" y="120"/>
                </a:lnTo>
                <a:lnTo>
                  <a:pt x="2400" y="102"/>
                </a:lnTo>
                <a:lnTo>
                  <a:pt x="2394" y="90"/>
                </a:lnTo>
                <a:lnTo>
                  <a:pt x="2388" y="78"/>
                </a:lnTo>
                <a:lnTo>
                  <a:pt x="2382" y="66"/>
                </a:lnTo>
                <a:lnTo>
                  <a:pt x="2376" y="60"/>
                </a:lnTo>
                <a:lnTo>
                  <a:pt x="2364" y="48"/>
                </a:lnTo>
                <a:lnTo>
                  <a:pt x="2352" y="36"/>
                </a:lnTo>
                <a:lnTo>
                  <a:pt x="2346" y="30"/>
                </a:lnTo>
                <a:lnTo>
                  <a:pt x="2334" y="18"/>
                </a:lnTo>
                <a:lnTo>
                  <a:pt x="2322" y="12"/>
                </a:lnTo>
                <a:lnTo>
                  <a:pt x="2310" y="6"/>
                </a:lnTo>
                <a:lnTo>
                  <a:pt x="2298" y="6"/>
                </a:lnTo>
                <a:lnTo>
                  <a:pt x="2286" y="0"/>
                </a:lnTo>
                <a:lnTo>
                  <a:pt x="2268" y="0"/>
                </a:lnTo>
                <a:lnTo>
                  <a:pt x="138" y="0"/>
                </a:lnTo>
                <a:close/>
              </a:path>
            </a:pathLst>
          </a:custGeom>
          <a:solidFill>
            <a:srgbClr val="FFFF00"/>
          </a:solidFill>
          <a:ln w="28575" cmpd="sng">
            <a:solidFill>
              <a:srgbClr val="000000"/>
            </a:solidFill>
            <a:prstDash val="solid"/>
            <a:round/>
            <a:headEnd/>
            <a:tailEnd/>
          </a:ln>
        </p:spPr>
        <p:txBody>
          <a:bodyPr/>
          <a:lstStyle/>
          <a:p>
            <a:endParaRPr lang="en-US"/>
          </a:p>
        </p:txBody>
      </p:sp>
      <p:sp>
        <p:nvSpPr>
          <p:cNvPr id="200711" name="Rectangle 7"/>
          <p:cNvSpPr>
            <a:spLocks noChangeArrowheads="1"/>
          </p:cNvSpPr>
          <p:nvPr/>
        </p:nvSpPr>
        <p:spPr bwMode="auto">
          <a:xfrm>
            <a:off x="4079875" y="4114800"/>
            <a:ext cx="4502150" cy="13112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Nasıl olmamı isterdin? Belki daha iyi dinlersek birbirimizi anlayabiliriz, ben seni dinlemeye hazırım; ilk önce sen anlat...</a:t>
            </a:r>
            <a:endParaRPr lang="tr-TR">
              <a:latin typeface="Verdana" pitchFamily="34" charset="0"/>
            </a:endParaRPr>
          </a:p>
        </p:txBody>
      </p:sp>
      <p:graphicFrame>
        <p:nvGraphicFramePr>
          <p:cNvPr id="200712" name="Object 8"/>
          <p:cNvGraphicFramePr>
            <a:graphicFrameLocks noChangeAspect="1"/>
          </p:cNvGraphicFramePr>
          <p:nvPr/>
        </p:nvGraphicFramePr>
        <p:xfrm>
          <a:off x="773113" y="3200400"/>
          <a:ext cx="1692275" cy="2057400"/>
        </p:xfrm>
        <a:graphic>
          <a:graphicData uri="http://schemas.openxmlformats.org/presentationml/2006/ole">
            <p:oleObj spid="_x0000_s200712" name="Bit Eşlem Resmi" r:id="rId5" imgW="4676190" imgH="5249008" progId="PBrush">
              <p:embed/>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Slayt Numarası Yer Tutucusu"/>
          <p:cNvSpPr>
            <a:spLocks noGrp="1"/>
          </p:cNvSpPr>
          <p:nvPr>
            <p:ph type="sldNum" sz="quarter" idx="10"/>
          </p:nvPr>
        </p:nvSpPr>
        <p:spPr/>
        <p:txBody>
          <a:bodyPr/>
          <a:lstStyle/>
          <a:p>
            <a:fld id="{55463DEB-AEC0-4BE4-860C-E2799F53A89F}" type="slidenum">
              <a:rPr lang="tr-TR"/>
              <a:pPr/>
              <a:t>45</a:t>
            </a:fld>
            <a:endParaRPr lang="tr-TR"/>
          </a:p>
        </p:txBody>
      </p:sp>
      <p:pic>
        <p:nvPicPr>
          <p:cNvPr id="202754" name="Picture 2"/>
          <p:cNvPicPr>
            <a:picLocks noChangeAspect="1" noChangeArrowheads="1"/>
          </p:cNvPicPr>
          <p:nvPr/>
        </p:nvPicPr>
        <p:blipFill>
          <a:blip r:embed="rId4" cstate="print"/>
          <a:srcRect/>
          <a:stretch>
            <a:fillRect/>
          </a:stretch>
        </p:blipFill>
        <p:spPr bwMode="auto">
          <a:xfrm>
            <a:off x="468313" y="306388"/>
            <a:ext cx="3376612" cy="2835275"/>
          </a:xfrm>
          <a:prstGeom prst="rect">
            <a:avLst/>
          </a:prstGeom>
          <a:noFill/>
          <a:ln w="9525">
            <a:noFill/>
            <a:miter lim="800000"/>
            <a:headEnd/>
            <a:tailEnd/>
          </a:ln>
          <a:effectLst/>
        </p:spPr>
      </p:pic>
      <p:sp>
        <p:nvSpPr>
          <p:cNvPr id="202755" name="Freeform 3"/>
          <p:cNvSpPr>
            <a:spLocks/>
          </p:cNvSpPr>
          <p:nvPr/>
        </p:nvSpPr>
        <p:spPr bwMode="auto">
          <a:xfrm>
            <a:off x="4079875" y="152400"/>
            <a:ext cx="4327525" cy="2819400"/>
          </a:xfrm>
          <a:custGeom>
            <a:avLst/>
            <a:gdLst/>
            <a:ahLst/>
            <a:cxnLst>
              <a:cxn ang="0">
                <a:pos x="612" y="1542"/>
              </a:cxn>
              <a:cxn ang="0">
                <a:pos x="683" y="1095"/>
              </a:cxn>
              <a:cxn ang="0">
                <a:pos x="115" y="1186"/>
              </a:cxn>
              <a:cxn ang="0">
                <a:pos x="338" y="911"/>
              </a:cxn>
              <a:cxn ang="0">
                <a:pos x="0" y="642"/>
              </a:cxn>
              <a:cxn ang="0">
                <a:pos x="338" y="642"/>
              </a:cxn>
              <a:cxn ang="0">
                <a:pos x="115" y="275"/>
              </a:cxn>
              <a:cxn ang="0">
                <a:pos x="568" y="367"/>
              </a:cxn>
              <a:cxn ang="0">
                <a:pos x="683" y="0"/>
              </a:cxn>
              <a:cxn ang="0">
                <a:pos x="906" y="367"/>
              </a:cxn>
              <a:cxn ang="0">
                <a:pos x="1135" y="92"/>
              </a:cxn>
              <a:cxn ang="0">
                <a:pos x="1250" y="275"/>
              </a:cxn>
              <a:cxn ang="0">
                <a:pos x="1818" y="0"/>
              </a:cxn>
              <a:cxn ang="0">
                <a:pos x="1818" y="367"/>
              </a:cxn>
              <a:cxn ang="0">
                <a:pos x="2156" y="92"/>
              </a:cxn>
              <a:cxn ang="0">
                <a:pos x="2156" y="367"/>
              </a:cxn>
              <a:cxn ang="0">
                <a:pos x="2724" y="275"/>
              </a:cxn>
              <a:cxn ang="0">
                <a:pos x="2271" y="550"/>
              </a:cxn>
              <a:cxn ang="0">
                <a:pos x="2609" y="550"/>
              </a:cxn>
              <a:cxn ang="0">
                <a:pos x="2386" y="733"/>
              </a:cxn>
              <a:cxn ang="0">
                <a:pos x="2953" y="825"/>
              </a:cxn>
              <a:cxn ang="0">
                <a:pos x="2386" y="1003"/>
              </a:cxn>
              <a:cxn ang="0">
                <a:pos x="2609" y="1186"/>
              </a:cxn>
              <a:cxn ang="0">
                <a:pos x="2156" y="1186"/>
              </a:cxn>
              <a:cxn ang="0">
                <a:pos x="2156" y="1461"/>
              </a:cxn>
              <a:cxn ang="0">
                <a:pos x="1818" y="1186"/>
              </a:cxn>
              <a:cxn ang="0">
                <a:pos x="1703" y="1461"/>
              </a:cxn>
              <a:cxn ang="0">
                <a:pos x="1473" y="1186"/>
              </a:cxn>
              <a:cxn ang="0">
                <a:pos x="1250" y="1370"/>
              </a:cxn>
              <a:cxn ang="0">
                <a:pos x="936" y="1116"/>
              </a:cxn>
              <a:cxn ang="0">
                <a:pos x="612" y="1542"/>
              </a:cxn>
            </a:cxnLst>
            <a:rect l="0" t="0" r="r" b="b"/>
            <a:pathLst>
              <a:path w="2953" h="1542">
                <a:moveTo>
                  <a:pt x="612" y="1542"/>
                </a:moveTo>
                <a:lnTo>
                  <a:pt x="683" y="1095"/>
                </a:lnTo>
                <a:lnTo>
                  <a:pt x="115" y="1186"/>
                </a:lnTo>
                <a:lnTo>
                  <a:pt x="338" y="911"/>
                </a:lnTo>
                <a:lnTo>
                  <a:pt x="0" y="642"/>
                </a:lnTo>
                <a:lnTo>
                  <a:pt x="338" y="642"/>
                </a:lnTo>
                <a:lnTo>
                  <a:pt x="115" y="275"/>
                </a:lnTo>
                <a:lnTo>
                  <a:pt x="568" y="367"/>
                </a:lnTo>
                <a:lnTo>
                  <a:pt x="683" y="0"/>
                </a:lnTo>
                <a:lnTo>
                  <a:pt x="906" y="367"/>
                </a:lnTo>
                <a:lnTo>
                  <a:pt x="1135" y="92"/>
                </a:lnTo>
                <a:lnTo>
                  <a:pt x="1250" y="275"/>
                </a:lnTo>
                <a:lnTo>
                  <a:pt x="1818" y="0"/>
                </a:lnTo>
                <a:lnTo>
                  <a:pt x="1818" y="367"/>
                </a:lnTo>
                <a:lnTo>
                  <a:pt x="2156" y="92"/>
                </a:lnTo>
                <a:lnTo>
                  <a:pt x="2156" y="367"/>
                </a:lnTo>
                <a:lnTo>
                  <a:pt x="2724" y="275"/>
                </a:lnTo>
                <a:lnTo>
                  <a:pt x="2271" y="550"/>
                </a:lnTo>
                <a:lnTo>
                  <a:pt x="2609" y="550"/>
                </a:lnTo>
                <a:lnTo>
                  <a:pt x="2386" y="733"/>
                </a:lnTo>
                <a:lnTo>
                  <a:pt x="2953" y="825"/>
                </a:lnTo>
                <a:lnTo>
                  <a:pt x="2386" y="1003"/>
                </a:lnTo>
                <a:lnTo>
                  <a:pt x="2609" y="1186"/>
                </a:lnTo>
                <a:lnTo>
                  <a:pt x="2156" y="1186"/>
                </a:lnTo>
                <a:lnTo>
                  <a:pt x="2156" y="1461"/>
                </a:lnTo>
                <a:lnTo>
                  <a:pt x="1818" y="1186"/>
                </a:lnTo>
                <a:lnTo>
                  <a:pt x="1703" y="1461"/>
                </a:lnTo>
                <a:lnTo>
                  <a:pt x="1473" y="1186"/>
                </a:lnTo>
                <a:lnTo>
                  <a:pt x="1250" y="1370"/>
                </a:lnTo>
                <a:lnTo>
                  <a:pt x="936" y="1116"/>
                </a:lnTo>
                <a:lnTo>
                  <a:pt x="612" y="1542"/>
                </a:lnTo>
                <a:close/>
              </a:path>
            </a:pathLst>
          </a:custGeom>
          <a:solidFill>
            <a:srgbClr val="FFCC99"/>
          </a:solidFill>
          <a:ln w="28575" cmpd="sng">
            <a:solidFill>
              <a:srgbClr val="000000"/>
            </a:solidFill>
            <a:prstDash val="solid"/>
            <a:round/>
            <a:headEnd/>
            <a:tailEnd/>
          </a:ln>
        </p:spPr>
        <p:txBody>
          <a:bodyPr/>
          <a:lstStyle/>
          <a:p>
            <a:endParaRPr lang="en-US"/>
          </a:p>
        </p:txBody>
      </p:sp>
      <p:sp>
        <p:nvSpPr>
          <p:cNvPr id="202756" name="Rectangle 4"/>
          <p:cNvSpPr>
            <a:spLocks noChangeArrowheads="1"/>
          </p:cNvSpPr>
          <p:nvPr/>
        </p:nvSpPr>
        <p:spPr bwMode="auto">
          <a:xfrm>
            <a:off x="633413" y="517525"/>
            <a:ext cx="3082925" cy="13112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Sen günde iki paket içerken bana nasıl içmemi söyleyebiliyorsun?</a:t>
            </a:r>
          </a:p>
        </p:txBody>
      </p:sp>
      <p:sp>
        <p:nvSpPr>
          <p:cNvPr id="202757" name="Rectangle 5"/>
          <p:cNvSpPr>
            <a:spLocks noChangeArrowheads="1"/>
          </p:cNvSpPr>
          <p:nvPr/>
        </p:nvSpPr>
        <p:spPr bwMode="auto">
          <a:xfrm>
            <a:off x="4554538" y="1082675"/>
            <a:ext cx="2901950" cy="822325"/>
          </a:xfrm>
          <a:prstGeom prst="rect">
            <a:avLst/>
          </a:prstGeom>
          <a:noFill/>
          <a:ln w="9525">
            <a:noFill/>
            <a:miter lim="800000"/>
            <a:headEnd/>
            <a:tailEnd/>
          </a:ln>
          <a:effectLst/>
        </p:spPr>
        <p:txBody>
          <a:bodyPr>
            <a:spAutoFit/>
          </a:bodyPr>
          <a:lstStyle/>
          <a:p>
            <a:pPr algn="ctr" eaLnBrk="0" hangingPunct="0"/>
            <a:r>
              <a:rPr lang="tr-TR" sz="2400">
                <a:latin typeface="Verdana" pitchFamily="34" charset="0"/>
              </a:rPr>
              <a:t>Babanla böyle konuşamazsın!</a:t>
            </a:r>
          </a:p>
        </p:txBody>
      </p:sp>
      <p:sp>
        <p:nvSpPr>
          <p:cNvPr id="202758" name="Freeform 6"/>
          <p:cNvSpPr>
            <a:spLocks/>
          </p:cNvSpPr>
          <p:nvPr/>
        </p:nvSpPr>
        <p:spPr bwMode="auto">
          <a:xfrm flipH="1">
            <a:off x="4149725" y="4038600"/>
            <a:ext cx="3903663" cy="1790700"/>
          </a:xfrm>
          <a:custGeom>
            <a:avLst/>
            <a:gdLst/>
            <a:ahLst/>
            <a:cxnLst>
              <a:cxn ang="0">
                <a:pos x="120" y="0"/>
              </a:cxn>
              <a:cxn ang="0">
                <a:pos x="96" y="6"/>
              </a:cxn>
              <a:cxn ang="0">
                <a:pos x="72" y="18"/>
              </a:cxn>
              <a:cxn ang="0">
                <a:pos x="48" y="36"/>
              </a:cxn>
              <a:cxn ang="0">
                <a:pos x="30" y="60"/>
              </a:cxn>
              <a:cxn ang="0">
                <a:pos x="18" y="78"/>
              </a:cxn>
              <a:cxn ang="0">
                <a:pos x="6" y="102"/>
              </a:cxn>
              <a:cxn ang="0">
                <a:pos x="0" y="132"/>
              </a:cxn>
              <a:cxn ang="0">
                <a:pos x="0" y="1140"/>
              </a:cxn>
              <a:cxn ang="0">
                <a:pos x="6" y="1164"/>
              </a:cxn>
              <a:cxn ang="0">
                <a:pos x="12" y="1194"/>
              </a:cxn>
              <a:cxn ang="0">
                <a:pos x="24" y="1218"/>
              </a:cxn>
              <a:cxn ang="0">
                <a:pos x="42" y="1236"/>
              </a:cxn>
              <a:cxn ang="0">
                <a:pos x="60" y="1254"/>
              </a:cxn>
              <a:cxn ang="0">
                <a:pos x="84" y="1272"/>
              </a:cxn>
              <a:cxn ang="0">
                <a:pos x="108" y="1284"/>
              </a:cxn>
              <a:cxn ang="0">
                <a:pos x="138" y="1290"/>
              </a:cxn>
              <a:cxn ang="0">
                <a:pos x="390" y="1308"/>
              </a:cxn>
              <a:cxn ang="0">
                <a:pos x="396" y="1356"/>
              </a:cxn>
              <a:cxn ang="0">
                <a:pos x="396" y="1398"/>
              </a:cxn>
              <a:cxn ang="0">
                <a:pos x="390" y="1446"/>
              </a:cxn>
              <a:cxn ang="0">
                <a:pos x="378" y="1494"/>
              </a:cxn>
              <a:cxn ang="0">
                <a:pos x="366" y="1536"/>
              </a:cxn>
              <a:cxn ang="0">
                <a:pos x="348" y="1584"/>
              </a:cxn>
              <a:cxn ang="0">
                <a:pos x="324" y="1620"/>
              </a:cxn>
              <a:cxn ang="0">
                <a:pos x="372" y="1614"/>
              </a:cxn>
              <a:cxn ang="0">
                <a:pos x="420" y="1596"/>
              </a:cxn>
              <a:cxn ang="0">
                <a:pos x="468" y="1578"/>
              </a:cxn>
              <a:cxn ang="0">
                <a:pos x="510" y="1554"/>
              </a:cxn>
              <a:cxn ang="0">
                <a:pos x="552" y="1530"/>
              </a:cxn>
              <a:cxn ang="0">
                <a:pos x="588" y="1500"/>
              </a:cxn>
              <a:cxn ang="0">
                <a:pos x="624" y="1464"/>
              </a:cxn>
              <a:cxn ang="0">
                <a:pos x="654" y="1428"/>
              </a:cxn>
              <a:cxn ang="0">
                <a:pos x="684" y="1386"/>
              </a:cxn>
              <a:cxn ang="0">
                <a:pos x="708" y="1344"/>
              </a:cxn>
              <a:cxn ang="0">
                <a:pos x="726" y="1296"/>
              </a:cxn>
              <a:cxn ang="0">
                <a:pos x="2268" y="1290"/>
              </a:cxn>
              <a:cxn ang="0">
                <a:pos x="2298" y="1284"/>
              </a:cxn>
              <a:cxn ang="0">
                <a:pos x="2322" y="1272"/>
              </a:cxn>
              <a:cxn ang="0">
                <a:pos x="2346" y="1254"/>
              </a:cxn>
              <a:cxn ang="0">
                <a:pos x="2364" y="1236"/>
              </a:cxn>
              <a:cxn ang="0">
                <a:pos x="2382" y="1218"/>
              </a:cxn>
              <a:cxn ang="0">
                <a:pos x="2394" y="1194"/>
              </a:cxn>
              <a:cxn ang="0">
                <a:pos x="2400" y="1164"/>
              </a:cxn>
              <a:cxn ang="0">
                <a:pos x="2406" y="1140"/>
              </a:cxn>
              <a:cxn ang="0">
                <a:pos x="2406" y="132"/>
              </a:cxn>
              <a:cxn ang="0">
                <a:pos x="2400" y="102"/>
              </a:cxn>
              <a:cxn ang="0">
                <a:pos x="2388" y="78"/>
              </a:cxn>
              <a:cxn ang="0">
                <a:pos x="2376" y="60"/>
              </a:cxn>
              <a:cxn ang="0">
                <a:pos x="2352" y="36"/>
              </a:cxn>
              <a:cxn ang="0">
                <a:pos x="2334" y="18"/>
              </a:cxn>
              <a:cxn ang="0">
                <a:pos x="2310" y="6"/>
              </a:cxn>
              <a:cxn ang="0">
                <a:pos x="2286" y="0"/>
              </a:cxn>
              <a:cxn ang="0">
                <a:pos x="138" y="0"/>
              </a:cxn>
            </a:cxnLst>
            <a:rect l="0" t="0" r="r" b="b"/>
            <a:pathLst>
              <a:path w="2406" h="1620">
                <a:moveTo>
                  <a:pt x="138" y="0"/>
                </a:moveTo>
                <a:lnTo>
                  <a:pt x="120" y="0"/>
                </a:lnTo>
                <a:lnTo>
                  <a:pt x="108" y="6"/>
                </a:lnTo>
                <a:lnTo>
                  <a:pt x="96" y="6"/>
                </a:lnTo>
                <a:lnTo>
                  <a:pt x="84" y="12"/>
                </a:lnTo>
                <a:lnTo>
                  <a:pt x="72" y="18"/>
                </a:lnTo>
                <a:lnTo>
                  <a:pt x="60" y="30"/>
                </a:lnTo>
                <a:lnTo>
                  <a:pt x="48" y="36"/>
                </a:lnTo>
                <a:lnTo>
                  <a:pt x="42" y="48"/>
                </a:lnTo>
                <a:lnTo>
                  <a:pt x="30" y="60"/>
                </a:lnTo>
                <a:lnTo>
                  <a:pt x="24" y="66"/>
                </a:lnTo>
                <a:lnTo>
                  <a:pt x="18" y="78"/>
                </a:lnTo>
                <a:lnTo>
                  <a:pt x="12" y="90"/>
                </a:lnTo>
                <a:lnTo>
                  <a:pt x="6" y="102"/>
                </a:lnTo>
                <a:lnTo>
                  <a:pt x="6" y="120"/>
                </a:lnTo>
                <a:lnTo>
                  <a:pt x="0" y="132"/>
                </a:lnTo>
                <a:lnTo>
                  <a:pt x="0" y="144"/>
                </a:lnTo>
                <a:lnTo>
                  <a:pt x="0" y="1140"/>
                </a:lnTo>
                <a:lnTo>
                  <a:pt x="0" y="1152"/>
                </a:lnTo>
                <a:lnTo>
                  <a:pt x="6" y="1164"/>
                </a:lnTo>
                <a:lnTo>
                  <a:pt x="6" y="1182"/>
                </a:lnTo>
                <a:lnTo>
                  <a:pt x="12" y="1194"/>
                </a:lnTo>
                <a:lnTo>
                  <a:pt x="18" y="1206"/>
                </a:lnTo>
                <a:lnTo>
                  <a:pt x="24" y="1218"/>
                </a:lnTo>
                <a:lnTo>
                  <a:pt x="30" y="1230"/>
                </a:lnTo>
                <a:lnTo>
                  <a:pt x="42" y="1236"/>
                </a:lnTo>
                <a:lnTo>
                  <a:pt x="48" y="1248"/>
                </a:lnTo>
                <a:lnTo>
                  <a:pt x="60" y="1254"/>
                </a:lnTo>
                <a:lnTo>
                  <a:pt x="72" y="1266"/>
                </a:lnTo>
                <a:lnTo>
                  <a:pt x="84" y="1272"/>
                </a:lnTo>
                <a:lnTo>
                  <a:pt x="96" y="1278"/>
                </a:lnTo>
                <a:lnTo>
                  <a:pt x="108" y="1284"/>
                </a:lnTo>
                <a:lnTo>
                  <a:pt x="120" y="1284"/>
                </a:lnTo>
                <a:lnTo>
                  <a:pt x="138" y="1290"/>
                </a:lnTo>
                <a:lnTo>
                  <a:pt x="390" y="1290"/>
                </a:lnTo>
                <a:lnTo>
                  <a:pt x="390" y="1308"/>
                </a:lnTo>
                <a:lnTo>
                  <a:pt x="396" y="1332"/>
                </a:lnTo>
                <a:lnTo>
                  <a:pt x="396" y="1356"/>
                </a:lnTo>
                <a:lnTo>
                  <a:pt x="396" y="1374"/>
                </a:lnTo>
                <a:lnTo>
                  <a:pt x="396" y="1398"/>
                </a:lnTo>
                <a:lnTo>
                  <a:pt x="390" y="1422"/>
                </a:lnTo>
                <a:lnTo>
                  <a:pt x="390" y="1446"/>
                </a:lnTo>
                <a:lnTo>
                  <a:pt x="384" y="1470"/>
                </a:lnTo>
                <a:lnTo>
                  <a:pt x="378" y="1494"/>
                </a:lnTo>
                <a:lnTo>
                  <a:pt x="372" y="1518"/>
                </a:lnTo>
                <a:lnTo>
                  <a:pt x="366" y="1536"/>
                </a:lnTo>
                <a:lnTo>
                  <a:pt x="360" y="1560"/>
                </a:lnTo>
                <a:lnTo>
                  <a:pt x="348" y="1584"/>
                </a:lnTo>
                <a:lnTo>
                  <a:pt x="336" y="1602"/>
                </a:lnTo>
                <a:lnTo>
                  <a:pt x="324" y="1620"/>
                </a:lnTo>
                <a:lnTo>
                  <a:pt x="348" y="1620"/>
                </a:lnTo>
                <a:lnTo>
                  <a:pt x="372" y="1614"/>
                </a:lnTo>
                <a:lnTo>
                  <a:pt x="396" y="1608"/>
                </a:lnTo>
                <a:lnTo>
                  <a:pt x="420" y="1596"/>
                </a:lnTo>
                <a:lnTo>
                  <a:pt x="444" y="1590"/>
                </a:lnTo>
                <a:lnTo>
                  <a:pt x="468" y="1578"/>
                </a:lnTo>
                <a:lnTo>
                  <a:pt x="486" y="1566"/>
                </a:lnTo>
                <a:lnTo>
                  <a:pt x="510" y="1554"/>
                </a:lnTo>
                <a:lnTo>
                  <a:pt x="528" y="1542"/>
                </a:lnTo>
                <a:lnTo>
                  <a:pt x="552" y="1530"/>
                </a:lnTo>
                <a:lnTo>
                  <a:pt x="570" y="1512"/>
                </a:lnTo>
                <a:lnTo>
                  <a:pt x="588" y="1500"/>
                </a:lnTo>
                <a:lnTo>
                  <a:pt x="606" y="1482"/>
                </a:lnTo>
                <a:lnTo>
                  <a:pt x="624" y="1464"/>
                </a:lnTo>
                <a:lnTo>
                  <a:pt x="642" y="1446"/>
                </a:lnTo>
                <a:lnTo>
                  <a:pt x="654" y="1428"/>
                </a:lnTo>
                <a:lnTo>
                  <a:pt x="666" y="1404"/>
                </a:lnTo>
                <a:lnTo>
                  <a:pt x="684" y="1386"/>
                </a:lnTo>
                <a:lnTo>
                  <a:pt x="696" y="1362"/>
                </a:lnTo>
                <a:lnTo>
                  <a:pt x="708" y="1344"/>
                </a:lnTo>
                <a:lnTo>
                  <a:pt x="714" y="1320"/>
                </a:lnTo>
                <a:lnTo>
                  <a:pt x="726" y="1296"/>
                </a:lnTo>
                <a:lnTo>
                  <a:pt x="732" y="1290"/>
                </a:lnTo>
                <a:lnTo>
                  <a:pt x="2268" y="1290"/>
                </a:lnTo>
                <a:lnTo>
                  <a:pt x="2280" y="1284"/>
                </a:lnTo>
                <a:lnTo>
                  <a:pt x="2298" y="1284"/>
                </a:lnTo>
                <a:lnTo>
                  <a:pt x="2310" y="1278"/>
                </a:lnTo>
                <a:lnTo>
                  <a:pt x="2322" y="1272"/>
                </a:lnTo>
                <a:lnTo>
                  <a:pt x="2334" y="1266"/>
                </a:lnTo>
                <a:lnTo>
                  <a:pt x="2346" y="1254"/>
                </a:lnTo>
                <a:lnTo>
                  <a:pt x="2352" y="1248"/>
                </a:lnTo>
                <a:lnTo>
                  <a:pt x="2364" y="1236"/>
                </a:lnTo>
                <a:lnTo>
                  <a:pt x="2376" y="1230"/>
                </a:lnTo>
                <a:lnTo>
                  <a:pt x="2382" y="1218"/>
                </a:lnTo>
                <a:lnTo>
                  <a:pt x="2388" y="1206"/>
                </a:lnTo>
                <a:lnTo>
                  <a:pt x="2394" y="1194"/>
                </a:lnTo>
                <a:lnTo>
                  <a:pt x="2400" y="1182"/>
                </a:lnTo>
                <a:lnTo>
                  <a:pt x="2400" y="1164"/>
                </a:lnTo>
                <a:lnTo>
                  <a:pt x="2406" y="1152"/>
                </a:lnTo>
                <a:lnTo>
                  <a:pt x="2406" y="1140"/>
                </a:lnTo>
                <a:lnTo>
                  <a:pt x="2406" y="144"/>
                </a:lnTo>
                <a:lnTo>
                  <a:pt x="2406" y="132"/>
                </a:lnTo>
                <a:lnTo>
                  <a:pt x="2400" y="120"/>
                </a:lnTo>
                <a:lnTo>
                  <a:pt x="2400" y="102"/>
                </a:lnTo>
                <a:lnTo>
                  <a:pt x="2394" y="90"/>
                </a:lnTo>
                <a:lnTo>
                  <a:pt x="2388" y="78"/>
                </a:lnTo>
                <a:lnTo>
                  <a:pt x="2382" y="66"/>
                </a:lnTo>
                <a:lnTo>
                  <a:pt x="2376" y="60"/>
                </a:lnTo>
                <a:lnTo>
                  <a:pt x="2364" y="48"/>
                </a:lnTo>
                <a:lnTo>
                  <a:pt x="2352" y="36"/>
                </a:lnTo>
                <a:lnTo>
                  <a:pt x="2346" y="30"/>
                </a:lnTo>
                <a:lnTo>
                  <a:pt x="2334" y="18"/>
                </a:lnTo>
                <a:lnTo>
                  <a:pt x="2322" y="12"/>
                </a:lnTo>
                <a:lnTo>
                  <a:pt x="2310" y="6"/>
                </a:lnTo>
                <a:lnTo>
                  <a:pt x="2298" y="6"/>
                </a:lnTo>
                <a:lnTo>
                  <a:pt x="2286" y="0"/>
                </a:lnTo>
                <a:lnTo>
                  <a:pt x="2268" y="0"/>
                </a:lnTo>
                <a:lnTo>
                  <a:pt x="138" y="0"/>
                </a:lnTo>
                <a:close/>
              </a:path>
            </a:pathLst>
          </a:custGeom>
          <a:solidFill>
            <a:srgbClr val="FFFF00"/>
          </a:solidFill>
          <a:ln w="28575" cmpd="sng">
            <a:solidFill>
              <a:srgbClr val="000000"/>
            </a:solidFill>
            <a:prstDash val="solid"/>
            <a:round/>
            <a:headEnd/>
            <a:tailEnd/>
          </a:ln>
        </p:spPr>
        <p:txBody>
          <a:bodyPr/>
          <a:lstStyle/>
          <a:p>
            <a:endParaRPr lang="en-US"/>
          </a:p>
        </p:txBody>
      </p:sp>
      <p:sp>
        <p:nvSpPr>
          <p:cNvPr id="202759" name="Rectangle 7"/>
          <p:cNvSpPr>
            <a:spLocks noChangeArrowheads="1"/>
          </p:cNvSpPr>
          <p:nvPr/>
        </p:nvSpPr>
        <p:spPr bwMode="auto">
          <a:xfrm>
            <a:off x="4103688" y="4098925"/>
            <a:ext cx="3844925" cy="13112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Sana iyi bir örnek sağlayamadığımı biliyorum, bırakmaktan çok memnun olacağım,hatta..</a:t>
            </a:r>
          </a:p>
        </p:txBody>
      </p:sp>
      <p:graphicFrame>
        <p:nvGraphicFramePr>
          <p:cNvPr id="202760" name="Object 8"/>
          <p:cNvGraphicFramePr>
            <a:graphicFrameLocks noChangeAspect="1"/>
          </p:cNvGraphicFramePr>
          <p:nvPr/>
        </p:nvGraphicFramePr>
        <p:xfrm>
          <a:off x="765175" y="3352800"/>
          <a:ext cx="1550988" cy="1900238"/>
        </p:xfrm>
        <a:graphic>
          <a:graphicData uri="http://schemas.openxmlformats.org/presentationml/2006/ole">
            <p:oleObj spid="_x0000_s202760" name="Bit Eşlem Resmi" r:id="rId5" imgW="4571429" imgH="5172797" progId="PBrush">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Slayt Numarası Yer Tutucusu"/>
          <p:cNvSpPr>
            <a:spLocks noGrp="1"/>
          </p:cNvSpPr>
          <p:nvPr>
            <p:ph type="sldNum" sz="quarter" idx="10"/>
          </p:nvPr>
        </p:nvSpPr>
        <p:spPr/>
        <p:txBody>
          <a:bodyPr/>
          <a:lstStyle/>
          <a:p>
            <a:fld id="{0C05066B-E78E-495B-818B-21E760B1F12F}" type="slidenum">
              <a:rPr lang="tr-TR"/>
              <a:pPr/>
              <a:t>46</a:t>
            </a:fld>
            <a:endParaRPr lang="tr-TR"/>
          </a:p>
        </p:txBody>
      </p:sp>
      <p:pic>
        <p:nvPicPr>
          <p:cNvPr id="204802" name="Picture 2"/>
          <p:cNvPicPr>
            <a:picLocks noChangeAspect="1" noChangeArrowheads="1"/>
          </p:cNvPicPr>
          <p:nvPr/>
        </p:nvPicPr>
        <p:blipFill>
          <a:blip r:embed="rId4" cstate="print"/>
          <a:srcRect/>
          <a:stretch>
            <a:fillRect/>
          </a:stretch>
        </p:blipFill>
        <p:spPr bwMode="auto">
          <a:xfrm>
            <a:off x="279400" y="288925"/>
            <a:ext cx="3716338" cy="2835275"/>
          </a:xfrm>
          <a:prstGeom prst="rect">
            <a:avLst/>
          </a:prstGeom>
          <a:noFill/>
          <a:ln w="9525">
            <a:noFill/>
            <a:miter lim="800000"/>
            <a:headEnd/>
            <a:tailEnd/>
          </a:ln>
          <a:effectLst/>
        </p:spPr>
      </p:pic>
      <p:sp>
        <p:nvSpPr>
          <p:cNvPr id="204803" name="Freeform 3"/>
          <p:cNvSpPr>
            <a:spLocks/>
          </p:cNvSpPr>
          <p:nvPr/>
        </p:nvSpPr>
        <p:spPr bwMode="auto">
          <a:xfrm>
            <a:off x="4079875" y="260350"/>
            <a:ext cx="4327525" cy="2819400"/>
          </a:xfrm>
          <a:custGeom>
            <a:avLst/>
            <a:gdLst/>
            <a:ahLst/>
            <a:cxnLst>
              <a:cxn ang="0">
                <a:pos x="612" y="1542"/>
              </a:cxn>
              <a:cxn ang="0">
                <a:pos x="683" y="1095"/>
              </a:cxn>
              <a:cxn ang="0">
                <a:pos x="115" y="1186"/>
              </a:cxn>
              <a:cxn ang="0">
                <a:pos x="338" y="911"/>
              </a:cxn>
              <a:cxn ang="0">
                <a:pos x="0" y="642"/>
              </a:cxn>
              <a:cxn ang="0">
                <a:pos x="338" y="642"/>
              </a:cxn>
              <a:cxn ang="0">
                <a:pos x="115" y="275"/>
              </a:cxn>
              <a:cxn ang="0">
                <a:pos x="568" y="367"/>
              </a:cxn>
              <a:cxn ang="0">
                <a:pos x="683" y="0"/>
              </a:cxn>
              <a:cxn ang="0">
                <a:pos x="906" y="367"/>
              </a:cxn>
              <a:cxn ang="0">
                <a:pos x="1135" y="92"/>
              </a:cxn>
              <a:cxn ang="0">
                <a:pos x="1250" y="275"/>
              </a:cxn>
              <a:cxn ang="0">
                <a:pos x="1818" y="0"/>
              </a:cxn>
              <a:cxn ang="0">
                <a:pos x="1818" y="367"/>
              </a:cxn>
              <a:cxn ang="0">
                <a:pos x="2156" y="92"/>
              </a:cxn>
              <a:cxn ang="0">
                <a:pos x="2156" y="367"/>
              </a:cxn>
              <a:cxn ang="0">
                <a:pos x="2724" y="275"/>
              </a:cxn>
              <a:cxn ang="0">
                <a:pos x="2271" y="550"/>
              </a:cxn>
              <a:cxn ang="0">
                <a:pos x="2609" y="550"/>
              </a:cxn>
              <a:cxn ang="0">
                <a:pos x="2386" y="733"/>
              </a:cxn>
              <a:cxn ang="0">
                <a:pos x="2953" y="825"/>
              </a:cxn>
              <a:cxn ang="0">
                <a:pos x="2386" y="1003"/>
              </a:cxn>
              <a:cxn ang="0">
                <a:pos x="2609" y="1186"/>
              </a:cxn>
              <a:cxn ang="0">
                <a:pos x="2156" y="1186"/>
              </a:cxn>
              <a:cxn ang="0">
                <a:pos x="2156" y="1461"/>
              </a:cxn>
              <a:cxn ang="0">
                <a:pos x="1818" y="1186"/>
              </a:cxn>
              <a:cxn ang="0">
                <a:pos x="1703" y="1461"/>
              </a:cxn>
              <a:cxn ang="0">
                <a:pos x="1473" y="1186"/>
              </a:cxn>
              <a:cxn ang="0">
                <a:pos x="1250" y="1370"/>
              </a:cxn>
              <a:cxn ang="0">
                <a:pos x="936" y="1116"/>
              </a:cxn>
              <a:cxn ang="0">
                <a:pos x="612" y="1542"/>
              </a:cxn>
            </a:cxnLst>
            <a:rect l="0" t="0" r="r" b="b"/>
            <a:pathLst>
              <a:path w="2953" h="1542">
                <a:moveTo>
                  <a:pt x="612" y="1542"/>
                </a:moveTo>
                <a:lnTo>
                  <a:pt x="683" y="1095"/>
                </a:lnTo>
                <a:lnTo>
                  <a:pt x="115" y="1186"/>
                </a:lnTo>
                <a:lnTo>
                  <a:pt x="338" y="911"/>
                </a:lnTo>
                <a:lnTo>
                  <a:pt x="0" y="642"/>
                </a:lnTo>
                <a:lnTo>
                  <a:pt x="338" y="642"/>
                </a:lnTo>
                <a:lnTo>
                  <a:pt x="115" y="275"/>
                </a:lnTo>
                <a:lnTo>
                  <a:pt x="568" y="367"/>
                </a:lnTo>
                <a:lnTo>
                  <a:pt x="683" y="0"/>
                </a:lnTo>
                <a:lnTo>
                  <a:pt x="906" y="367"/>
                </a:lnTo>
                <a:lnTo>
                  <a:pt x="1135" y="92"/>
                </a:lnTo>
                <a:lnTo>
                  <a:pt x="1250" y="275"/>
                </a:lnTo>
                <a:lnTo>
                  <a:pt x="1818" y="0"/>
                </a:lnTo>
                <a:lnTo>
                  <a:pt x="1818" y="367"/>
                </a:lnTo>
                <a:lnTo>
                  <a:pt x="2156" y="92"/>
                </a:lnTo>
                <a:lnTo>
                  <a:pt x="2156" y="367"/>
                </a:lnTo>
                <a:lnTo>
                  <a:pt x="2724" y="275"/>
                </a:lnTo>
                <a:lnTo>
                  <a:pt x="2271" y="550"/>
                </a:lnTo>
                <a:lnTo>
                  <a:pt x="2609" y="550"/>
                </a:lnTo>
                <a:lnTo>
                  <a:pt x="2386" y="733"/>
                </a:lnTo>
                <a:lnTo>
                  <a:pt x="2953" y="825"/>
                </a:lnTo>
                <a:lnTo>
                  <a:pt x="2386" y="1003"/>
                </a:lnTo>
                <a:lnTo>
                  <a:pt x="2609" y="1186"/>
                </a:lnTo>
                <a:lnTo>
                  <a:pt x="2156" y="1186"/>
                </a:lnTo>
                <a:lnTo>
                  <a:pt x="2156" y="1461"/>
                </a:lnTo>
                <a:lnTo>
                  <a:pt x="1818" y="1186"/>
                </a:lnTo>
                <a:lnTo>
                  <a:pt x="1703" y="1461"/>
                </a:lnTo>
                <a:lnTo>
                  <a:pt x="1473" y="1186"/>
                </a:lnTo>
                <a:lnTo>
                  <a:pt x="1250" y="1370"/>
                </a:lnTo>
                <a:lnTo>
                  <a:pt x="936" y="1116"/>
                </a:lnTo>
                <a:lnTo>
                  <a:pt x="612" y="1542"/>
                </a:lnTo>
                <a:close/>
              </a:path>
            </a:pathLst>
          </a:custGeom>
          <a:solidFill>
            <a:srgbClr val="FFCC99"/>
          </a:solidFill>
          <a:ln w="28575" cmpd="sng">
            <a:solidFill>
              <a:srgbClr val="000000"/>
            </a:solidFill>
            <a:prstDash val="solid"/>
            <a:round/>
            <a:headEnd/>
            <a:tailEnd/>
          </a:ln>
        </p:spPr>
        <p:txBody>
          <a:bodyPr/>
          <a:lstStyle/>
          <a:p>
            <a:endParaRPr lang="en-US"/>
          </a:p>
        </p:txBody>
      </p:sp>
      <p:sp>
        <p:nvSpPr>
          <p:cNvPr id="204804" name="Rectangle 4"/>
          <p:cNvSpPr>
            <a:spLocks noChangeArrowheads="1"/>
          </p:cNvSpPr>
          <p:nvPr/>
        </p:nvSpPr>
        <p:spPr bwMode="auto">
          <a:xfrm>
            <a:off x="561975" y="517525"/>
            <a:ext cx="3084513" cy="1190625"/>
          </a:xfrm>
          <a:prstGeom prst="rect">
            <a:avLst/>
          </a:prstGeom>
          <a:noFill/>
          <a:ln w="9525">
            <a:noFill/>
            <a:miter lim="800000"/>
            <a:headEnd/>
            <a:tailEnd/>
          </a:ln>
          <a:effectLst/>
        </p:spPr>
        <p:txBody>
          <a:bodyPr>
            <a:spAutoFit/>
          </a:bodyPr>
          <a:lstStyle/>
          <a:p>
            <a:pPr algn="ctr" eaLnBrk="0" hangingPunct="0"/>
            <a:r>
              <a:rPr lang="tr-TR">
                <a:latin typeface="Verdana" pitchFamily="34" charset="0"/>
              </a:rPr>
              <a:t>Esrar o kadar da kötü bir şey olmamalı, çünkü onu kullanan ve hiç birşey olmayan insanlar gördüm.</a:t>
            </a:r>
          </a:p>
        </p:txBody>
      </p:sp>
      <p:sp>
        <p:nvSpPr>
          <p:cNvPr id="204805" name="Rectangle 5"/>
          <p:cNvSpPr>
            <a:spLocks noChangeArrowheads="1"/>
          </p:cNvSpPr>
          <p:nvPr/>
        </p:nvSpPr>
        <p:spPr bwMode="auto">
          <a:xfrm>
            <a:off x="4554538" y="898525"/>
            <a:ext cx="2901950" cy="13112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Eğer seni yakalarsam senin için kötü olacak, ve başın belaya girecek.</a:t>
            </a:r>
          </a:p>
        </p:txBody>
      </p:sp>
      <p:sp>
        <p:nvSpPr>
          <p:cNvPr id="204806" name="Freeform 6"/>
          <p:cNvSpPr>
            <a:spLocks/>
          </p:cNvSpPr>
          <p:nvPr/>
        </p:nvSpPr>
        <p:spPr bwMode="auto">
          <a:xfrm flipH="1">
            <a:off x="4149725" y="4038600"/>
            <a:ext cx="3903663" cy="1790700"/>
          </a:xfrm>
          <a:custGeom>
            <a:avLst/>
            <a:gdLst/>
            <a:ahLst/>
            <a:cxnLst>
              <a:cxn ang="0">
                <a:pos x="120" y="0"/>
              </a:cxn>
              <a:cxn ang="0">
                <a:pos x="96" y="6"/>
              </a:cxn>
              <a:cxn ang="0">
                <a:pos x="72" y="18"/>
              </a:cxn>
              <a:cxn ang="0">
                <a:pos x="48" y="36"/>
              </a:cxn>
              <a:cxn ang="0">
                <a:pos x="30" y="60"/>
              </a:cxn>
              <a:cxn ang="0">
                <a:pos x="18" y="78"/>
              </a:cxn>
              <a:cxn ang="0">
                <a:pos x="6" y="102"/>
              </a:cxn>
              <a:cxn ang="0">
                <a:pos x="0" y="132"/>
              </a:cxn>
              <a:cxn ang="0">
                <a:pos x="0" y="1140"/>
              </a:cxn>
              <a:cxn ang="0">
                <a:pos x="6" y="1164"/>
              </a:cxn>
              <a:cxn ang="0">
                <a:pos x="12" y="1194"/>
              </a:cxn>
              <a:cxn ang="0">
                <a:pos x="24" y="1218"/>
              </a:cxn>
              <a:cxn ang="0">
                <a:pos x="42" y="1236"/>
              </a:cxn>
              <a:cxn ang="0">
                <a:pos x="60" y="1254"/>
              </a:cxn>
              <a:cxn ang="0">
                <a:pos x="84" y="1272"/>
              </a:cxn>
              <a:cxn ang="0">
                <a:pos x="108" y="1284"/>
              </a:cxn>
              <a:cxn ang="0">
                <a:pos x="138" y="1290"/>
              </a:cxn>
              <a:cxn ang="0">
                <a:pos x="390" y="1308"/>
              </a:cxn>
              <a:cxn ang="0">
                <a:pos x="396" y="1356"/>
              </a:cxn>
              <a:cxn ang="0">
                <a:pos x="396" y="1398"/>
              </a:cxn>
              <a:cxn ang="0">
                <a:pos x="390" y="1446"/>
              </a:cxn>
              <a:cxn ang="0">
                <a:pos x="378" y="1494"/>
              </a:cxn>
              <a:cxn ang="0">
                <a:pos x="366" y="1536"/>
              </a:cxn>
              <a:cxn ang="0">
                <a:pos x="348" y="1584"/>
              </a:cxn>
              <a:cxn ang="0">
                <a:pos x="324" y="1620"/>
              </a:cxn>
              <a:cxn ang="0">
                <a:pos x="372" y="1614"/>
              </a:cxn>
              <a:cxn ang="0">
                <a:pos x="420" y="1596"/>
              </a:cxn>
              <a:cxn ang="0">
                <a:pos x="468" y="1578"/>
              </a:cxn>
              <a:cxn ang="0">
                <a:pos x="510" y="1554"/>
              </a:cxn>
              <a:cxn ang="0">
                <a:pos x="552" y="1530"/>
              </a:cxn>
              <a:cxn ang="0">
                <a:pos x="588" y="1500"/>
              </a:cxn>
              <a:cxn ang="0">
                <a:pos x="624" y="1464"/>
              </a:cxn>
              <a:cxn ang="0">
                <a:pos x="654" y="1428"/>
              </a:cxn>
              <a:cxn ang="0">
                <a:pos x="684" y="1386"/>
              </a:cxn>
              <a:cxn ang="0">
                <a:pos x="708" y="1344"/>
              </a:cxn>
              <a:cxn ang="0">
                <a:pos x="726" y="1296"/>
              </a:cxn>
              <a:cxn ang="0">
                <a:pos x="2268" y="1290"/>
              </a:cxn>
              <a:cxn ang="0">
                <a:pos x="2298" y="1284"/>
              </a:cxn>
              <a:cxn ang="0">
                <a:pos x="2322" y="1272"/>
              </a:cxn>
              <a:cxn ang="0">
                <a:pos x="2346" y="1254"/>
              </a:cxn>
              <a:cxn ang="0">
                <a:pos x="2364" y="1236"/>
              </a:cxn>
              <a:cxn ang="0">
                <a:pos x="2382" y="1218"/>
              </a:cxn>
              <a:cxn ang="0">
                <a:pos x="2394" y="1194"/>
              </a:cxn>
              <a:cxn ang="0">
                <a:pos x="2400" y="1164"/>
              </a:cxn>
              <a:cxn ang="0">
                <a:pos x="2406" y="1140"/>
              </a:cxn>
              <a:cxn ang="0">
                <a:pos x="2406" y="132"/>
              </a:cxn>
              <a:cxn ang="0">
                <a:pos x="2400" y="102"/>
              </a:cxn>
              <a:cxn ang="0">
                <a:pos x="2388" y="78"/>
              </a:cxn>
              <a:cxn ang="0">
                <a:pos x="2376" y="60"/>
              </a:cxn>
              <a:cxn ang="0">
                <a:pos x="2352" y="36"/>
              </a:cxn>
              <a:cxn ang="0">
                <a:pos x="2334" y="18"/>
              </a:cxn>
              <a:cxn ang="0">
                <a:pos x="2310" y="6"/>
              </a:cxn>
              <a:cxn ang="0">
                <a:pos x="2286" y="0"/>
              </a:cxn>
              <a:cxn ang="0">
                <a:pos x="138" y="0"/>
              </a:cxn>
            </a:cxnLst>
            <a:rect l="0" t="0" r="r" b="b"/>
            <a:pathLst>
              <a:path w="2406" h="1620">
                <a:moveTo>
                  <a:pt x="138" y="0"/>
                </a:moveTo>
                <a:lnTo>
                  <a:pt x="120" y="0"/>
                </a:lnTo>
                <a:lnTo>
                  <a:pt x="108" y="6"/>
                </a:lnTo>
                <a:lnTo>
                  <a:pt x="96" y="6"/>
                </a:lnTo>
                <a:lnTo>
                  <a:pt x="84" y="12"/>
                </a:lnTo>
                <a:lnTo>
                  <a:pt x="72" y="18"/>
                </a:lnTo>
                <a:lnTo>
                  <a:pt x="60" y="30"/>
                </a:lnTo>
                <a:lnTo>
                  <a:pt x="48" y="36"/>
                </a:lnTo>
                <a:lnTo>
                  <a:pt x="42" y="48"/>
                </a:lnTo>
                <a:lnTo>
                  <a:pt x="30" y="60"/>
                </a:lnTo>
                <a:lnTo>
                  <a:pt x="24" y="66"/>
                </a:lnTo>
                <a:lnTo>
                  <a:pt x="18" y="78"/>
                </a:lnTo>
                <a:lnTo>
                  <a:pt x="12" y="90"/>
                </a:lnTo>
                <a:lnTo>
                  <a:pt x="6" y="102"/>
                </a:lnTo>
                <a:lnTo>
                  <a:pt x="6" y="120"/>
                </a:lnTo>
                <a:lnTo>
                  <a:pt x="0" y="132"/>
                </a:lnTo>
                <a:lnTo>
                  <a:pt x="0" y="144"/>
                </a:lnTo>
                <a:lnTo>
                  <a:pt x="0" y="1140"/>
                </a:lnTo>
                <a:lnTo>
                  <a:pt x="0" y="1152"/>
                </a:lnTo>
                <a:lnTo>
                  <a:pt x="6" y="1164"/>
                </a:lnTo>
                <a:lnTo>
                  <a:pt x="6" y="1182"/>
                </a:lnTo>
                <a:lnTo>
                  <a:pt x="12" y="1194"/>
                </a:lnTo>
                <a:lnTo>
                  <a:pt x="18" y="1206"/>
                </a:lnTo>
                <a:lnTo>
                  <a:pt x="24" y="1218"/>
                </a:lnTo>
                <a:lnTo>
                  <a:pt x="30" y="1230"/>
                </a:lnTo>
                <a:lnTo>
                  <a:pt x="42" y="1236"/>
                </a:lnTo>
                <a:lnTo>
                  <a:pt x="48" y="1248"/>
                </a:lnTo>
                <a:lnTo>
                  <a:pt x="60" y="1254"/>
                </a:lnTo>
                <a:lnTo>
                  <a:pt x="72" y="1266"/>
                </a:lnTo>
                <a:lnTo>
                  <a:pt x="84" y="1272"/>
                </a:lnTo>
                <a:lnTo>
                  <a:pt x="96" y="1278"/>
                </a:lnTo>
                <a:lnTo>
                  <a:pt x="108" y="1284"/>
                </a:lnTo>
                <a:lnTo>
                  <a:pt x="120" y="1284"/>
                </a:lnTo>
                <a:lnTo>
                  <a:pt x="138" y="1290"/>
                </a:lnTo>
                <a:lnTo>
                  <a:pt x="390" y="1290"/>
                </a:lnTo>
                <a:lnTo>
                  <a:pt x="390" y="1308"/>
                </a:lnTo>
                <a:lnTo>
                  <a:pt x="396" y="1332"/>
                </a:lnTo>
                <a:lnTo>
                  <a:pt x="396" y="1356"/>
                </a:lnTo>
                <a:lnTo>
                  <a:pt x="396" y="1374"/>
                </a:lnTo>
                <a:lnTo>
                  <a:pt x="396" y="1398"/>
                </a:lnTo>
                <a:lnTo>
                  <a:pt x="390" y="1422"/>
                </a:lnTo>
                <a:lnTo>
                  <a:pt x="390" y="1446"/>
                </a:lnTo>
                <a:lnTo>
                  <a:pt x="384" y="1470"/>
                </a:lnTo>
                <a:lnTo>
                  <a:pt x="378" y="1494"/>
                </a:lnTo>
                <a:lnTo>
                  <a:pt x="372" y="1518"/>
                </a:lnTo>
                <a:lnTo>
                  <a:pt x="366" y="1536"/>
                </a:lnTo>
                <a:lnTo>
                  <a:pt x="360" y="1560"/>
                </a:lnTo>
                <a:lnTo>
                  <a:pt x="348" y="1584"/>
                </a:lnTo>
                <a:lnTo>
                  <a:pt x="336" y="1602"/>
                </a:lnTo>
                <a:lnTo>
                  <a:pt x="324" y="1620"/>
                </a:lnTo>
                <a:lnTo>
                  <a:pt x="348" y="1620"/>
                </a:lnTo>
                <a:lnTo>
                  <a:pt x="372" y="1614"/>
                </a:lnTo>
                <a:lnTo>
                  <a:pt x="396" y="1608"/>
                </a:lnTo>
                <a:lnTo>
                  <a:pt x="420" y="1596"/>
                </a:lnTo>
                <a:lnTo>
                  <a:pt x="444" y="1590"/>
                </a:lnTo>
                <a:lnTo>
                  <a:pt x="468" y="1578"/>
                </a:lnTo>
                <a:lnTo>
                  <a:pt x="486" y="1566"/>
                </a:lnTo>
                <a:lnTo>
                  <a:pt x="510" y="1554"/>
                </a:lnTo>
                <a:lnTo>
                  <a:pt x="528" y="1542"/>
                </a:lnTo>
                <a:lnTo>
                  <a:pt x="552" y="1530"/>
                </a:lnTo>
                <a:lnTo>
                  <a:pt x="570" y="1512"/>
                </a:lnTo>
                <a:lnTo>
                  <a:pt x="588" y="1500"/>
                </a:lnTo>
                <a:lnTo>
                  <a:pt x="606" y="1482"/>
                </a:lnTo>
                <a:lnTo>
                  <a:pt x="624" y="1464"/>
                </a:lnTo>
                <a:lnTo>
                  <a:pt x="642" y="1446"/>
                </a:lnTo>
                <a:lnTo>
                  <a:pt x="654" y="1428"/>
                </a:lnTo>
                <a:lnTo>
                  <a:pt x="666" y="1404"/>
                </a:lnTo>
                <a:lnTo>
                  <a:pt x="684" y="1386"/>
                </a:lnTo>
                <a:lnTo>
                  <a:pt x="696" y="1362"/>
                </a:lnTo>
                <a:lnTo>
                  <a:pt x="708" y="1344"/>
                </a:lnTo>
                <a:lnTo>
                  <a:pt x="714" y="1320"/>
                </a:lnTo>
                <a:lnTo>
                  <a:pt x="726" y="1296"/>
                </a:lnTo>
                <a:lnTo>
                  <a:pt x="732" y="1290"/>
                </a:lnTo>
                <a:lnTo>
                  <a:pt x="2268" y="1290"/>
                </a:lnTo>
                <a:lnTo>
                  <a:pt x="2280" y="1284"/>
                </a:lnTo>
                <a:lnTo>
                  <a:pt x="2298" y="1284"/>
                </a:lnTo>
                <a:lnTo>
                  <a:pt x="2310" y="1278"/>
                </a:lnTo>
                <a:lnTo>
                  <a:pt x="2322" y="1272"/>
                </a:lnTo>
                <a:lnTo>
                  <a:pt x="2334" y="1266"/>
                </a:lnTo>
                <a:lnTo>
                  <a:pt x="2346" y="1254"/>
                </a:lnTo>
                <a:lnTo>
                  <a:pt x="2352" y="1248"/>
                </a:lnTo>
                <a:lnTo>
                  <a:pt x="2364" y="1236"/>
                </a:lnTo>
                <a:lnTo>
                  <a:pt x="2376" y="1230"/>
                </a:lnTo>
                <a:lnTo>
                  <a:pt x="2382" y="1218"/>
                </a:lnTo>
                <a:lnTo>
                  <a:pt x="2388" y="1206"/>
                </a:lnTo>
                <a:lnTo>
                  <a:pt x="2394" y="1194"/>
                </a:lnTo>
                <a:lnTo>
                  <a:pt x="2400" y="1182"/>
                </a:lnTo>
                <a:lnTo>
                  <a:pt x="2400" y="1164"/>
                </a:lnTo>
                <a:lnTo>
                  <a:pt x="2406" y="1152"/>
                </a:lnTo>
                <a:lnTo>
                  <a:pt x="2406" y="1140"/>
                </a:lnTo>
                <a:lnTo>
                  <a:pt x="2406" y="144"/>
                </a:lnTo>
                <a:lnTo>
                  <a:pt x="2406" y="132"/>
                </a:lnTo>
                <a:lnTo>
                  <a:pt x="2400" y="120"/>
                </a:lnTo>
                <a:lnTo>
                  <a:pt x="2400" y="102"/>
                </a:lnTo>
                <a:lnTo>
                  <a:pt x="2394" y="90"/>
                </a:lnTo>
                <a:lnTo>
                  <a:pt x="2388" y="78"/>
                </a:lnTo>
                <a:lnTo>
                  <a:pt x="2382" y="66"/>
                </a:lnTo>
                <a:lnTo>
                  <a:pt x="2376" y="60"/>
                </a:lnTo>
                <a:lnTo>
                  <a:pt x="2364" y="48"/>
                </a:lnTo>
                <a:lnTo>
                  <a:pt x="2352" y="36"/>
                </a:lnTo>
                <a:lnTo>
                  <a:pt x="2346" y="30"/>
                </a:lnTo>
                <a:lnTo>
                  <a:pt x="2334" y="18"/>
                </a:lnTo>
                <a:lnTo>
                  <a:pt x="2322" y="12"/>
                </a:lnTo>
                <a:lnTo>
                  <a:pt x="2310" y="6"/>
                </a:lnTo>
                <a:lnTo>
                  <a:pt x="2298" y="6"/>
                </a:lnTo>
                <a:lnTo>
                  <a:pt x="2286" y="0"/>
                </a:lnTo>
                <a:lnTo>
                  <a:pt x="2268" y="0"/>
                </a:lnTo>
                <a:lnTo>
                  <a:pt x="138" y="0"/>
                </a:lnTo>
                <a:close/>
              </a:path>
            </a:pathLst>
          </a:custGeom>
          <a:solidFill>
            <a:srgbClr val="FFFF00"/>
          </a:solidFill>
          <a:ln w="28575" cmpd="sng">
            <a:solidFill>
              <a:srgbClr val="000000"/>
            </a:solidFill>
            <a:prstDash val="solid"/>
            <a:round/>
            <a:headEnd/>
            <a:tailEnd/>
          </a:ln>
        </p:spPr>
        <p:txBody>
          <a:bodyPr/>
          <a:lstStyle/>
          <a:p>
            <a:endParaRPr lang="en-US"/>
          </a:p>
        </p:txBody>
      </p:sp>
      <p:sp>
        <p:nvSpPr>
          <p:cNvPr id="204807" name="Rectangle 7"/>
          <p:cNvSpPr>
            <a:spLocks noChangeArrowheads="1"/>
          </p:cNvSpPr>
          <p:nvPr/>
        </p:nvSpPr>
        <p:spPr bwMode="auto">
          <a:xfrm>
            <a:off x="4173538" y="4251325"/>
            <a:ext cx="3844925" cy="1006475"/>
          </a:xfrm>
          <a:prstGeom prst="rect">
            <a:avLst/>
          </a:prstGeom>
          <a:noFill/>
          <a:ln w="9525">
            <a:noFill/>
            <a:miter lim="800000"/>
            <a:headEnd/>
            <a:tailEnd/>
          </a:ln>
          <a:effectLst/>
        </p:spPr>
        <p:txBody>
          <a:bodyPr>
            <a:spAutoFit/>
          </a:bodyPr>
          <a:lstStyle/>
          <a:p>
            <a:pPr algn="ctr" eaLnBrk="0" hangingPunct="0"/>
            <a:r>
              <a:rPr lang="tr-TR" sz="2000">
                <a:latin typeface="Verdana" pitchFamily="34" charset="0"/>
              </a:rPr>
              <a:t>Esrar kullanımının etkileri hakkında okuduğum bilgileri seninle paylaşmak isterim.</a:t>
            </a:r>
          </a:p>
        </p:txBody>
      </p:sp>
      <p:graphicFrame>
        <p:nvGraphicFramePr>
          <p:cNvPr id="204808" name="Object 8"/>
          <p:cNvGraphicFramePr>
            <a:graphicFrameLocks noChangeAspect="1"/>
          </p:cNvGraphicFramePr>
          <p:nvPr/>
        </p:nvGraphicFramePr>
        <p:xfrm>
          <a:off x="736600" y="3276600"/>
          <a:ext cx="1584325" cy="1905000"/>
        </p:xfrm>
        <a:graphic>
          <a:graphicData uri="http://schemas.openxmlformats.org/presentationml/2006/ole">
            <p:oleObj spid="_x0000_s204808" name="Bit Eşlem Resmi" r:id="rId5" imgW="4667902" imgH="5180952" progId="PBrush">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09B8CAE3-8A6F-446E-B4E7-3578979E0B53}" type="slidenum">
              <a:rPr lang="tr-TR"/>
              <a:pPr/>
              <a:t>47</a:t>
            </a:fld>
            <a:endParaRPr lang="tr-TR"/>
          </a:p>
        </p:txBody>
      </p:sp>
      <p:sp>
        <p:nvSpPr>
          <p:cNvPr id="125954" name="Rectangle 2"/>
          <p:cNvSpPr>
            <a:spLocks noGrp="1" noChangeArrowheads="1"/>
          </p:cNvSpPr>
          <p:nvPr>
            <p:ph type="title"/>
          </p:nvPr>
        </p:nvSpPr>
        <p:spPr/>
        <p:txBody>
          <a:bodyPr/>
          <a:lstStyle/>
          <a:p>
            <a:r>
              <a:rPr lang="tr-TR" sz="3600"/>
              <a:t>Madde kullanan kişiyi aile nasıl anlayabilir?</a:t>
            </a:r>
          </a:p>
        </p:txBody>
      </p:sp>
      <p:sp>
        <p:nvSpPr>
          <p:cNvPr id="125955" name="Rectangle 3"/>
          <p:cNvSpPr>
            <a:spLocks noGrp="1" noChangeArrowheads="1"/>
          </p:cNvSpPr>
          <p:nvPr>
            <p:ph type="body" idx="1"/>
          </p:nvPr>
        </p:nvSpPr>
        <p:spPr>
          <a:xfrm>
            <a:off x="457200" y="1782763"/>
            <a:ext cx="8229600" cy="4525962"/>
          </a:xfrm>
        </p:spPr>
        <p:txBody>
          <a:bodyPr/>
          <a:lstStyle/>
          <a:p>
            <a:pPr>
              <a:lnSpc>
                <a:spcPct val="80000"/>
              </a:lnSpc>
            </a:pPr>
            <a:r>
              <a:rPr lang="tr-TR" sz="2400"/>
              <a:t>En kesin yöntem </a:t>
            </a:r>
            <a:r>
              <a:rPr lang="tr-TR" sz="2400" u="sng"/>
              <a:t>idrar</a:t>
            </a:r>
            <a:r>
              <a:rPr lang="tr-TR" sz="2400"/>
              <a:t> testleridir. </a:t>
            </a:r>
          </a:p>
          <a:p>
            <a:pPr>
              <a:lnSpc>
                <a:spcPct val="80000"/>
              </a:lnSpc>
            </a:pPr>
            <a:r>
              <a:rPr lang="tr-TR" sz="2400"/>
              <a:t>Aile ilişkilerini azaltır ve evde daha az vakit geçirir. </a:t>
            </a:r>
          </a:p>
          <a:p>
            <a:pPr>
              <a:lnSpc>
                <a:spcPct val="80000"/>
              </a:lnSpc>
            </a:pPr>
            <a:r>
              <a:rPr lang="tr-TR" sz="2400"/>
              <a:t>Her zamankinden daha fazla para harcamaya başlar. </a:t>
            </a:r>
          </a:p>
          <a:p>
            <a:pPr>
              <a:lnSpc>
                <a:spcPct val="80000"/>
              </a:lnSpc>
            </a:pPr>
            <a:r>
              <a:rPr lang="tr-TR" sz="2400"/>
              <a:t>Yeni arkadaşlar edinmeye başlar. </a:t>
            </a:r>
            <a:br>
              <a:rPr lang="tr-TR" sz="2400"/>
            </a:br>
            <a:r>
              <a:rPr lang="tr-TR" sz="2400"/>
              <a:t>Kendisine olan özeni azalır. </a:t>
            </a:r>
          </a:p>
          <a:p>
            <a:pPr>
              <a:lnSpc>
                <a:spcPct val="80000"/>
              </a:lnSpc>
            </a:pPr>
            <a:r>
              <a:rPr lang="tr-TR" sz="2400"/>
              <a:t>Çevre ve arkadaşlar eski önemlerini yitirirler. </a:t>
            </a:r>
          </a:p>
          <a:p>
            <a:pPr>
              <a:lnSpc>
                <a:spcPct val="80000"/>
              </a:lnSpc>
            </a:pPr>
            <a:r>
              <a:rPr lang="tr-TR" sz="2400"/>
              <a:t>Hafif uykulu ve yorgun gözükebilirler. </a:t>
            </a:r>
          </a:p>
          <a:p>
            <a:pPr>
              <a:lnSpc>
                <a:spcPct val="80000"/>
              </a:lnSpc>
            </a:pPr>
            <a:r>
              <a:rPr lang="tr-TR" sz="2400"/>
              <a:t>Yeme alışkanlıkları bozulur, kilo kaybedebilirler.</a:t>
            </a:r>
          </a:p>
          <a:p>
            <a:pPr>
              <a:lnSpc>
                <a:spcPct val="80000"/>
              </a:lnSpc>
            </a:pPr>
            <a:r>
              <a:rPr lang="tr-TR" sz="2400"/>
              <a:t>Daha sinirli olabilirler. </a:t>
            </a:r>
          </a:p>
        </p:txBody>
      </p:sp>
      <p:sp>
        <p:nvSpPr>
          <p:cNvPr id="125956"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Slayt Numarası Yer Tutucusu"/>
          <p:cNvSpPr>
            <a:spLocks noGrp="1"/>
          </p:cNvSpPr>
          <p:nvPr>
            <p:ph type="sldNum" sz="quarter" idx="10"/>
          </p:nvPr>
        </p:nvSpPr>
        <p:spPr/>
        <p:txBody>
          <a:bodyPr/>
          <a:lstStyle/>
          <a:p>
            <a:fld id="{552ADF67-810A-4D14-B9F8-DE7CCC6083BC}" type="slidenum">
              <a:rPr lang="tr-TR"/>
              <a:pPr/>
              <a:t>48</a:t>
            </a:fld>
            <a:endParaRPr lang="tr-TR"/>
          </a:p>
        </p:txBody>
      </p:sp>
      <p:sp>
        <p:nvSpPr>
          <p:cNvPr id="126978" name="Rectangle 2"/>
          <p:cNvSpPr>
            <a:spLocks noGrp="1" noChangeArrowheads="1"/>
          </p:cNvSpPr>
          <p:nvPr>
            <p:ph type="title"/>
          </p:nvPr>
        </p:nvSpPr>
        <p:spPr/>
        <p:txBody>
          <a:bodyPr/>
          <a:lstStyle/>
          <a:p>
            <a:r>
              <a:rPr lang="tr-TR"/>
              <a:t>Şüphelenme Süreci</a:t>
            </a:r>
          </a:p>
        </p:txBody>
      </p:sp>
      <p:sp>
        <p:nvSpPr>
          <p:cNvPr id="126979" name="Rectangle 3"/>
          <p:cNvSpPr>
            <a:spLocks noGrp="1" noChangeArrowheads="1"/>
          </p:cNvSpPr>
          <p:nvPr>
            <p:ph type="body" idx="1"/>
          </p:nvPr>
        </p:nvSpPr>
        <p:spPr>
          <a:xfrm>
            <a:off x="61913" y="1600200"/>
            <a:ext cx="8686800" cy="4997450"/>
          </a:xfrm>
        </p:spPr>
        <p:txBody>
          <a:bodyPr/>
          <a:lstStyle/>
          <a:p>
            <a:pPr marL="0" indent="0" algn="ctr">
              <a:lnSpc>
                <a:spcPct val="80000"/>
              </a:lnSpc>
              <a:spcBef>
                <a:spcPct val="20000"/>
              </a:spcBef>
              <a:buFont typeface="Wingdings 2" pitchFamily="18" charset="2"/>
              <a:buNone/>
            </a:pPr>
            <a:r>
              <a:rPr lang="tr-TR" sz="2400"/>
              <a:t>Şüphelendiğinizde onu “çaktırmadan” izleyin</a:t>
            </a:r>
          </a:p>
          <a:p>
            <a:pPr marL="0" indent="0" algn="ctr">
              <a:lnSpc>
                <a:spcPct val="80000"/>
              </a:lnSpc>
              <a:spcBef>
                <a:spcPct val="20000"/>
              </a:spcBef>
              <a:buFont typeface="Wingdings 2" pitchFamily="18" charset="2"/>
              <a:buNone/>
            </a:pPr>
            <a:endParaRPr lang="tr-TR" sz="2400"/>
          </a:p>
          <a:p>
            <a:pPr marL="0" indent="0" algn="ctr">
              <a:lnSpc>
                <a:spcPct val="80000"/>
              </a:lnSpc>
              <a:spcBef>
                <a:spcPct val="20000"/>
              </a:spcBef>
              <a:buFont typeface="Wingdings 2" pitchFamily="18" charset="2"/>
              <a:buNone/>
            </a:pPr>
            <a:r>
              <a:rPr lang="tr-TR" sz="2400"/>
              <a:t>Uyuşturucu ve uyarıcı maddeler hakkında bilgiler edinin</a:t>
            </a:r>
          </a:p>
          <a:p>
            <a:pPr marL="0" indent="0" algn="ctr">
              <a:lnSpc>
                <a:spcPct val="80000"/>
              </a:lnSpc>
              <a:spcBef>
                <a:spcPct val="20000"/>
              </a:spcBef>
              <a:buFont typeface="Wingdings 2" pitchFamily="18" charset="2"/>
              <a:buNone/>
            </a:pPr>
            <a:endParaRPr lang="tr-TR" sz="2400"/>
          </a:p>
          <a:p>
            <a:pPr marL="0" indent="0" algn="ctr">
              <a:lnSpc>
                <a:spcPct val="80000"/>
              </a:lnSpc>
              <a:spcBef>
                <a:spcPct val="20000"/>
              </a:spcBef>
              <a:buFont typeface="Wingdings 2" pitchFamily="18" charset="2"/>
              <a:buNone/>
            </a:pPr>
            <a:r>
              <a:rPr lang="tr-TR" sz="2400"/>
              <a:t>Kendinizi hazır hissettiğiniz zaman uygun bir ortam yaratın ve duygularınızı ve düşüncelerinizi çocuğunuzla paylaşın</a:t>
            </a:r>
          </a:p>
          <a:p>
            <a:pPr marL="0" indent="0" algn="ctr">
              <a:lnSpc>
                <a:spcPct val="80000"/>
              </a:lnSpc>
              <a:spcBef>
                <a:spcPct val="20000"/>
              </a:spcBef>
              <a:buFont typeface="Wingdings 2" pitchFamily="18" charset="2"/>
              <a:buNone/>
            </a:pPr>
            <a:endParaRPr lang="tr-TR" sz="2400"/>
          </a:p>
          <a:p>
            <a:pPr marL="0" indent="0" algn="ctr">
              <a:lnSpc>
                <a:spcPct val="80000"/>
              </a:lnSpc>
              <a:spcBef>
                <a:spcPct val="20000"/>
              </a:spcBef>
              <a:buFont typeface="Wingdings 2" pitchFamily="18" charset="2"/>
              <a:buNone/>
            </a:pPr>
            <a:r>
              <a:rPr lang="tr-TR" sz="2400"/>
              <a:t>Reddedebilir, bu normaldir. İzlemeye devam edin, </a:t>
            </a:r>
          </a:p>
          <a:p>
            <a:pPr marL="0" indent="0" algn="ctr">
              <a:lnSpc>
                <a:spcPct val="80000"/>
              </a:lnSpc>
              <a:spcBef>
                <a:spcPct val="20000"/>
              </a:spcBef>
              <a:buFont typeface="Wingdings 2" pitchFamily="18" charset="2"/>
              <a:buNone/>
            </a:pPr>
            <a:endParaRPr lang="tr-TR" sz="2400"/>
          </a:p>
          <a:p>
            <a:pPr marL="0" indent="0" algn="ctr">
              <a:lnSpc>
                <a:spcPct val="80000"/>
              </a:lnSpc>
              <a:spcBef>
                <a:spcPct val="20000"/>
              </a:spcBef>
              <a:buFont typeface="Wingdings 2" pitchFamily="18" charset="2"/>
              <a:buNone/>
            </a:pPr>
            <a:r>
              <a:rPr lang="tr-TR" sz="2400"/>
              <a:t>Bir süre sonra tekrar konuşmayı deneyin.izlemeyi bırakmayın </a:t>
            </a:r>
          </a:p>
          <a:p>
            <a:pPr marL="0" indent="0" algn="ctr">
              <a:lnSpc>
                <a:spcPct val="80000"/>
              </a:lnSpc>
              <a:spcBef>
                <a:spcPct val="20000"/>
              </a:spcBef>
              <a:buFont typeface="Wingdings 2" pitchFamily="18" charset="2"/>
              <a:buNone/>
            </a:pPr>
            <a:endParaRPr lang="tr-TR" sz="2400"/>
          </a:p>
          <a:p>
            <a:pPr marL="0" indent="0" algn="ctr">
              <a:lnSpc>
                <a:spcPct val="80000"/>
              </a:lnSpc>
              <a:spcBef>
                <a:spcPct val="20000"/>
              </a:spcBef>
              <a:buFont typeface="Wingdings 2" pitchFamily="18" charset="2"/>
              <a:buNone/>
            </a:pPr>
            <a:r>
              <a:rPr lang="tr-TR" sz="2400"/>
              <a:t>Uygun bir zamanda tekrar konuşmayı deneyin.</a:t>
            </a:r>
          </a:p>
        </p:txBody>
      </p:sp>
      <p:sp>
        <p:nvSpPr>
          <p:cNvPr id="126980"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
        <p:nvSpPr>
          <p:cNvPr id="126981" name="AutoShape 5"/>
          <p:cNvSpPr>
            <a:spLocks noChangeArrowheads="1"/>
          </p:cNvSpPr>
          <p:nvPr/>
        </p:nvSpPr>
        <p:spPr bwMode="auto">
          <a:xfrm>
            <a:off x="3995738" y="1989138"/>
            <a:ext cx="431800" cy="287337"/>
          </a:xfrm>
          <a:prstGeom prst="downArrow">
            <a:avLst>
              <a:gd name="adj1" fmla="val 35296"/>
              <a:gd name="adj2" fmla="val 67954"/>
            </a:avLst>
          </a:prstGeom>
          <a:solidFill>
            <a:srgbClr val="FFFF00"/>
          </a:solidFill>
          <a:ln w="9525">
            <a:solidFill>
              <a:srgbClr val="FFFF00"/>
            </a:solidFill>
            <a:miter lim="800000"/>
            <a:headEnd/>
            <a:tailEnd/>
          </a:ln>
          <a:effectLst/>
        </p:spPr>
        <p:txBody>
          <a:bodyPr wrap="none" anchor="ctr"/>
          <a:lstStyle/>
          <a:p>
            <a:endParaRPr lang="en-US"/>
          </a:p>
        </p:txBody>
      </p:sp>
      <p:sp>
        <p:nvSpPr>
          <p:cNvPr id="126982" name="AutoShape 6"/>
          <p:cNvSpPr>
            <a:spLocks noChangeArrowheads="1"/>
          </p:cNvSpPr>
          <p:nvPr/>
        </p:nvSpPr>
        <p:spPr bwMode="auto">
          <a:xfrm>
            <a:off x="3995738" y="2709863"/>
            <a:ext cx="431800" cy="287337"/>
          </a:xfrm>
          <a:prstGeom prst="downArrow">
            <a:avLst>
              <a:gd name="adj1" fmla="val 35296"/>
              <a:gd name="adj2" fmla="val 67954"/>
            </a:avLst>
          </a:prstGeom>
          <a:solidFill>
            <a:srgbClr val="FFFF00"/>
          </a:solidFill>
          <a:ln w="9525">
            <a:solidFill>
              <a:srgbClr val="FFFF00"/>
            </a:solidFill>
            <a:miter lim="800000"/>
            <a:headEnd/>
            <a:tailEnd/>
          </a:ln>
          <a:effectLst/>
        </p:spPr>
        <p:txBody>
          <a:bodyPr wrap="none" anchor="ctr"/>
          <a:lstStyle/>
          <a:p>
            <a:endParaRPr lang="en-US"/>
          </a:p>
        </p:txBody>
      </p:sp>
      <p:sp>
        <p:nvSpPr>
          <p:cNvPr id="126983" name="AutoShape 7"/>
          <p:cNvSpPr>
            <a:spLocks noChangeArrowheads="1"/>
          </p:cNvSpPr>
          <p:nvPr/>
        </p:nvSpPr>
        <p:spPr bwMode="auto">
          <a:xfrm>
            <a:off x="3995738" y="3716338"/>
            <a:ext cx="431800" cy="287337"/>
          </a:xfrm>
          <a:prstGeom prst="downArrow">
            <a:avLst>
              <a:gd name="adj1" fmla="val 35296"/>
              <a:gd name="adj2" fmla="val 67954"/>
            </a:avLst>
          </a:prstGeom>
          <a:solidFill>
            <a:srgbClr val="FFFF00"/>
          </a:solidFill>
          <a:ln w="9525">
            <a:solidFill>
              <a:srgbClr val="FFFF00"/>
            </a:solidFill>
            <a:miter lim="800000"/>
            <a:headEnd/>
            <a:tailEnd/>
          </a:ln>
          <a:effectLst/>
        </p:spPr>
        <p:txBody>
          <a:bodyPr wrap="none" anchor="ctr"/>
          <a:lstStyle/>
          <a:p>
            <a:endParaRPr lang="en-US"/>
          </a:p>
        </p:txBody>
      </p:sp>
      <p:sp>
        <p:nvSpPr>
          <p:cNvPr id="126984" name="AutoShape 8"/>
          <p:cNvSpPr>
            <a:spLocks noChangeArrowheads="1"/>
          </p:cNvSpPr>
          <p:nvPr/>
        </p:nvSpPr>
        <p:spPr bwMode="auto">
          <a:xfrm>
            <a:off x="3995738" y="4437063"/>
            <a:ext cx="431800" cy="287337"/>
          </a:xfrm>
          <a:prstGeom prst="downArrow">
            <a:avLst>
              <a:gd name="adj1" fmla="val 35296"/>
              <a:gd name="adj2" fmla="val 67954"/>
            </a:avLst>
          </a:prstGeom>
          <a:solidFill>
            <a:srgbClr val="FFFF00"/>
          </a:solidFill>
          <a:ln w="9525">
            <a:solidFill>
              <a:srgbClr val="FFFF00"/>
            </a:solidFill>
            <a:miter lim="800000"/>
            <a:headEnd/>
            <a:tailEnd/>
          </a:ln>
          <a:effectLst/>
        </p:spPr>
        <p:txBody>
          <a:bodyPr wrap="none" anchor="ctr"/>
          <a:lstStyle/>
          <a:p>
            <a:endParaRPr lang="en-US"/>
          </a:p>
        </p:txBody>
      </p:sp>
      <p:sp>
        <p:nvSpPr>
          <p:cNvPr id="126985" name="AutoShape 9"/>
          <p:cNvSpPr>
            <a:spLocks noChangeArrowheads="1"/>
          </p:cNvSpPr>
          <p:nvPr/>
        </p:nvSpPr>
        <p:spPr bwMode="auto">
          <a:xfrm>
            <a:off x="3995738" y="5229225"/>
            <a:ext cx="431800" cy="287338"/>
          </a:xfrm>
          <a:prstGeom prst="downArrow">
            <a:avLst>
              <a:gd name="adj1" fmla="val 35296"/>
              <a:gd name="adj2" fmla="val 67954"/>
            </a:avLst>
          </a:prstGeom>
          <a:solidFill>
            <a:srgbClr val="FFFF00"/>
          </a:solidFill>
          <a:ln w="9525">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Slayt Numarası Yer Tutucusu"/>
          <p:cNvSpPr>
            <a:spLocks noGrp="1"/>
          </p:cNvSpPr>
          <p:nvPr>
            <p:ph type="sldNum" sz="quarter" idx="10"/>
          </p:nvPr>
        </p:nvSpPr>
        <p:spPr/>
        <p:txBody>
          <a:bodyPr/>
          <a:lstStyle/>
          <a:p>
            <a:fld id="{0D7BA61C-7BB6-4065-AB15-1696538BB6A7}" type="slidenum">
              <a:rPr lang="tr-TR"/>
              <a:pPr/>
              <a:t>49</a:t>
            </a:fld>
            <a:endParaRPr lang="tr-TR"/>
          </a:p>
        </p:txBody>
      </p:sp>
      <p:sp>
        <p:nvSpPr>
          <p:cNvPr id="128002" name="Rectangle 2"/>
          <p:cNvSpPr>
            <a:spLocks noGrp="1" noChangeArrowheads="1"/>
          </p:cNvSpPr>
          <p:nvPr>
            <p:ph type="title"/>
          </p:nvPr>
        </p:nvSpPr>
        <p:spPr>
          <a:xfrm>
            <a:off x="4140200" y="620713"/>
            <a:ext cx="4764088" cy="1143000"/>
          </a:xfrm>
          <a:ln w="28575">
            <a:solidFill>
              <a:srgbClr val="FFFF00"/>
            </a:solidFill>
          </a:ln>
        </p:spPr>
        <p:txBody>
          <a:bodyPr/>
          <a:lstStyle/>
          <a:p>
            <a:r>
              <a:rPr lang="tr-TR"/>
              <a:t>Bağımlılık süreci</a:t>
            </a:r>
          </a:p>
        </p:txBody>
      </p:sp>
      <p:sp>
        <p:nvSpPr>
          <p:cNvPr id="128003" name="Text Box 3"/>
          <p:cNvSpPr txBox="1">
            <a:spLocks noChangeArrowheads="1"/>
          </p:cNvSpPr>
          <p:nvPr/>
        </p:nvSpPr>
        <p:spPr bwMode="auto">
          <a:xfrm>
            <a:off x="501650" y="692150"/>
            <a:ext cx="2520950" cy="366713"/>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“Belki kullanabilirim”</a:t>
            </a:r>
          </a:p>
        </p:txBody>
      </p:sp>
      <p:sp>
        <p:nvSpPr>
          <p:cNvPr id="128004" name="Text Box 4"/>
          <p:cNvSpPr txBox="1">
            <a:spLocks noChangeArrowheads="1"/>
          </p:cNvSpPr>
          <p:nvPr/>
        </p:nvSpPr>
        <p:spPr bwMode="auto">
          <a:xfrm>
            <a:off x="-180975" y="1557338"/>
            <a:ext cx="4321175" cy="366712"/>
          </a:xfrm>
          <a:prstGeom prst="rect">
            <a:avLst/>
          </a:prstGeom>
          <a:noFill/>
          <a:ln w="9525">
            <a:noFill/>
            <a:miter lim="800000"/>
            <a:headEnd/>
            <a:tailEnd/>
          </a:ln>
          <a:effectLst/>
        </p:spPr>
        <p:txBody>
          <a:bodyPr>
            <a:spAutoFit/>
          </a:bodyPr>
          <a:lstStyle/>
          <a:p>
            <a:pPr algn="ctr"/>
            <a:r>
              <a:rPr lang="tr-TR" b="1">
                <a:solidFill>
                  <a:schemeClr val="bg1"/>
                </a:solidFill>
                <a:latin typeface="Trebuchet MS" pitchFamily="34" charset="0"/>
              </a:rPr>
              <a:t>“Korkuyorum ve merak ediyorum”</a:t>
            </a:r>
          </a:p>
        </p:txBody>
      </p:sp>
      <p:sp>
        <p:nvSpPr>
          <p:cNvPr id="128005" name="Text Box 5"/>
          <p:cNvSpPr txBox="1">
            <a:spLocks noChangeArrowheads="1"/>
          </p:cNvSpPr>
          <p:nvPr/>
        </p:nvSpPr>
        <p:spPr bwMode="auto">
          <a:xfrm>
            <a:off x="106363" y="2433638"/>
            <a:ext cx="3201987" cy="366712"/>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“Bir kereden bir şey olmaz”</a:t>
            </a:r>
          </a:p>
        </p:txBody>
      </p:sp>
      <p:sp>
        <p:nvSpPr>
          <p:cNvPr id="128006" name="Text Box 6"/>
          <p:cNvSpPr txBox="1">
            <a:spLocks noChangeArrowheads="1"/>
          </p:cNvSpPr>
          <p:nvPr/>
        </p:nvSpPr>
        <p:spPr bwMode="auto">
          <a:xfrm>
            <a:off x="758825" y="3435350"/>
            <a:ext cx="1897063" cy="366713"/>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“Bir daha asla!”</a:t>
            </a:r>
          </a:p>
        </p:txBody>
      </p:sp>
      <p:sp>
        <p:nvSpPr>
          <p:cNvPr id="128007" name="Text Box 7"/>
          <p:cNvSpPr txBox="1">
            <a:spLocks noChangeArrowheads="1"/>
          </p:cNvSpPr>
          <p:nvPr/>
        </p:nvSpPr>
        <p:spPr bwMode="auto">
          <a:xfrm>
            <a:off x="34925" y="5013325"/>
            <a:ext cx="3736975" cy="641350"/>
          </a:xfrm>
          <a:prstGeom prst="rect">
            <a:avLst/>
          </a:prstGeom>
          <a:noFill/>
          <a:ln w="9525">
            <a:noFill/>
            <a:miter lim="800000"/>
            <a:headEnd/>
            <a:tailEnd/>
          </a:ln>
          <a:effectLst/>
        </p:spPr>
        <p:txBody>
          <a:bodyPr>
            <a:spAutoFit/>
          </a:bodyPr>
          <a:lstStyle/>
          <a:p>
            <a:pPr algn="ctr"/>
            <a:r>
              <a:rPr lang="tr-TR" b="1">
                <a:solidFill>
                  <a:schemeClr val="bg1"/>
                </a:solidFill>
                <a:latin typeface="Trebuchet MS" pitchFamily="34" charset="0"/>
              </a:rPr>
              <a:t>“Ben bağımlı olmam, istersem bırakırım”</a:t>
            </a:r>
          </a:p>
        </p:txBody>
      </p:sp>
      <p:sp>
        <p:nvSpPr>
          <p:cNvPr id="128008" name="Text Box 8"/>
          <p:cNvSpPr txBox="1">
            <a:spLocks noChangeArrowheads="1"/>
          </p:cNvSpPr>
          <p:nvPr/>
        </p:nvSpPr>
        <p:spPr bwMode="auto">
          <a:xfrm>
            <a:off x="5057775" y="5156200"/>
            <a:ext cx="2976563" cy="366713"/>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“Bu meret bırakılmaz ki!”</a:t>
            </a:r>
          </a:p>
        </p:txBody>
      </p:sp>
      <p:sp>
        <p:nvSpPr>
          <p:cNvPr id="128009" name="Text Box 9"/>
          <p:cNvSpPr txBox="1">
            <a:spLocks noChangeArrowheads="1"/>
          </p:cNvSpPr>
          <p:nvPr/>
        </p:nvSpPr>
        <p:spPr bwMode="auto">
          <a:xfrm>
            <a:off x="5159375" y="4292600"/>
            <a:ext cx="2774950" cy="366713"/>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“Bırakmak zorundayım”</a:t>
            </a:r>
          </a:p>
        </p:txBody>
      </p:sp>
      <p:sp>
        <p:nvSpPr>
          <p:cNvPr id="128010" name="Text Box 10"/>
          <p:cNvSpPr txBox="1">
            <a:spLocks noChangeArrowheads="1"/>
          </p:cNvSpPr>
          <p:nvPr/>
        </p:nvSpPr>
        <p:spPr bwMode="auto">
          <a:xfrm>
            <a:off x="5378450" y="3429000"/>
            <a:ext cx="2335213" cy="366713"/>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“Artık bırakacağım”</a:t>
            </a:r>
          </a:p>
        </p:txBody>
      </p:sp>
      <p:sp>
        <p:nvSpPr>
          <p:cNvPr id="128011" name="Text Box 11"/>
          <p:cNvSpPr txBox="1">
            <a:spLocks noChangeArrowheads="1"/>
          </p:cNvSpPr>
          <p:nvPr/>
        </p:nvSpPr>
        <p:spPr bwMode="auto">
          <a:xfrm>
            <a:off x="4786313" y="2427288"/>
            <a:ext cx="3517900" cy="366712"/>
          </a:xfrm>
          <a:prstGeom prst="rect">
            <a:avLst/>
          </a:prstGeom>
          <a:noFill/>
          <a:ln w="9525">
            <a:noFill/>
            <a:miter lim="800000"/>
            <a:headEnd/>
            <a:tailEnd/>
          </a:ln>
          <a:effectLst/>
        </p:spPr>
        <p:txBody>
          <a:bodyPr wrap="none">
            <a:spAutoFit/>
          </a:bodyPr>
          <a:lstStyle/>
          <a:p>
            <a:r>
              <a:rPr lang="tr-TR" b="1">
                <a:solidFill>
                  <a:schemeClr val="bg1"/>
                </a:solidFill>
                <a:latin typeface="Trebuchet MS" pitchFamily="34" charset="0"/>
              </a:rPr>
              <a:t>“Bıraktım, bir daha başlamam”</a:t>
            </a:r>
          </a:p>
        </p:txBody>
      </p:sp>
      <p:sp>
        <p:nvSpPr>
          <p:cNvPr id="128012" name="AutoShape 12"/>
          <p:cNvSpPr>
            <a:spLocks noChangeArrowheads="1"/>
          </p:cNvSpPr>
          <p:nvPr/>
        </p:nvSpPr>
        <p:spPr bwMode="auto">
          <a:xfrm>
            <a:off x="1617663" y="1130300"/>
            <a:ext cx="288925" cy="360363"/>
          </a:xfrm>
          <a:prstGeom prst="downArrow">
            <a:avLst>
              <a:gd name="adj1" fmla="val 50000"/>
              <a:gd name="adj2" fmla="val 31181"/>
            </a:avLst>
          </a:prstGeom>
          <a:solidFill>
            <a:schemeClr val="bg1"/>
          </a:solidFill>
          <a:ln w="9525">
            <a:solidFill>
              <a:schemeClr val="bg1"/>
            </a:solidFill>
            <a:miter lim="800000"/>
            <a:headEnd/>
            <a:tailEnd/>
          </a:ln>
          <a:effectLst/>
        </p:spPr>
        <p:txBody>
          <a:bodyPr wrap="none" anchor="ctr"/>
          <a:lstStyle/>
          <a:p>
            <a:endParaRPr lang="en-US"/>
          </a:p>
        </p:txBody>
      </p:sp>
      <p:sp>
        <p:nvSpPr>
          <p:cNvPr id="128013" name="AutoShape 13"/>
          <p:cNvSpPr>
            <a:spLocks noChangeArrowheads="1"/>
          </p:cNvSpPr>
          <p:nvPr/>
        </p:nvSpPr>
        <p:spPr bwMode="auto">
          <a:xfrm>
            <a:off x="1617663" y="1989138"/>
            <a:ext cx="288925" cy="360362"/>
          </a:xfrm>
          <a:prstGeom prst="downArrow">
            <a:avLst>
              <a:gd name="adj1" fmla="val 50000"/>
              <a:gd name="adj2" fmla="val 31181"/>
            </a:avLst>
          </a:prstGeom>
          <a:solidFill>
            <a:schemeClr val="bg1"/>
          </a:solidFill>
          <a:ln w="9525">
            <a:solidFill>
              <a:schemeClr val="bg1"/>
            </a:solidFill>
            <a:miter lim="800000"/>
            <a:headEnd/>
            <a:tailEnd/>
          </a:ln>
          <a:effectLst/>
        </p:spPr>
        <p:txBody>
          <a:bodyPr wrap="none" anchor="ctr"/>
          <a:lstStyle/>
          <a:p>
            <a:endParaRPr lang="en-US"/>
          </a:p>
        </p:txBody>
      </p:sp>
      <p:sp>
        <p:nvSpPr>
          <p:cNvPr id="128014" name="AutoShape 14"/>
          <p:cNvSpPr>
            <a:spLocks noChangeArrowheads="1"/>
          </p:cNvSpPr>
          <p:nvPr/>
        </p:nvSpPr>
        <p:spPr bwMode="auto">
          <a:xfrm>
            <a:off x="1617663" y="2930525"/>
            <a:ext cx="288925" cy="360363"/>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
        <p:nvSpPr>
          <p:cNvPr id="128015" name="AutoShape 15"/>
          <p:cNvSpPr>
            <a:spLocks noChangeArrowheads="1"/>
          </p:cNvSpPr>
          <p:nvPr/>
        </p:nvSpPr>
        <p:spPr bwMode="auto">
          <a:xfrm>
            <a:off x="1617663" y="4010025"/>
            <a:ext cx="287337" cy="928688"/>
          </a:xfrm>
          <a:prstGeom prst="downArrow">
            <a:avLst>
              <a:gd name="adj1" fmla="val 50000"/>
              <a:gd name="adj2" fmla="val 80801"/>
            </a:avLst>
          </a:prstGeom>
          <a:solidFill>
            <a:srgbClr val="FFFF00"/>
          </a:solidFill>
          <a:ln w="9525">
            <a:noFill/>
            <a:miter lim="800000"/>
            <a:headEnd/>
            <a:tailEnd/>
          </a:ln>
          <a:effectLst/>
        </p:spPr>
        <p:txBody>
          <a:bodyPr wrap="none" anchor="ctr"/>
          <a:lstStyle/>
          <a:p>
            <a:endParaRPr lang="en-US"/>
          </a:p>
        </p:txBody>
      </p:sp>
      <p:sp>
        <p:nvSpPr>
          <p:cNvPr id="128016" name="AutoShape 16"/>
          <p:cNvSpPr>
            <a:spLocks noChangeArrowheads="1"/>
          </p:cNvSpPr>
          <p:nvPr/>
        </p:nvSpPr>
        <p:spPr bwMode="auto">
          <a:xfrm rot="-5400000">
            <a:off x="4101306" y="5055395"/>
            <a:ext cx="288925" cy="360362"/>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
        <p:nvSpPr>
          <p:cNvPr id="128017" name="AutoShape 17"/>
          <p:cNvSpPr>
            <a:spLocks noChangeArrowheads="1"/>
          </p:cNvSpPr>
          <p:nvPr/>
        </p:nvSpPr>
        <p:spPr bwMode="auto">
          <a:xfrm flipV="1">
            <a:off x="6442075" y="4730750"/>
            <a:ext cx="288925" cy="360363"/>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
        <p:nvSpPr>
          <p:cNvPr id="128018" name="AutoShape 18"/>
          <p:cNvSpPr>
            <a:spLocks noChangeArrowheads="1"/>
          </p:cNvSpPr>
          <p:nvPr/>
        </p:nvSpPr>
        <p:spPr bwMode="auto">
          <a:xfrm flipV="1">
            <a:off x="6442075" y="3794125"/>
            <a:ext cx="288925" cy="360363"/>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
        <p:nvSpPr>
          <p:cNvPr id="128019" name="AutoShape 19"/>
          <p:cNvSpPr>
            <a:spLocks noChangeArrowheads="1"/>
          </p:cNvSpPr>
          <p:nvPr/>
        </p:nvSpPr>
        <p:spPr bwMode="auto">
          <a:xfrm flipV="1">
            <a:off x="6442075" y="3001963"/>
            <a:ext cx="288925" cy="360362"/>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
        <p:nvSpPr>
          <p:cNvPr id="128020" name="AutoShape 20"/>
          <p:cNvSpPr>
            <a:spLocks noChangeArrowheads="1"/>
          </p:cNvSpPr>
          <p:nvPr/>
        </p:nvSpPr>
        <p:spPr bwMode="auto">
          <a:xfrm rot="16200000" flipV="1">
            <a:off x="4101306" y="2463007"/>
            <a:ext cx="288925" cy="360362"/>
          </a:xfrm>
          <a:prstGeom prst="downArrow">
            <a:avLst>
              <a:gd name="adj1" fmla="val 50000"/>
              <a:gd name="adj2" fmla="val 31181"/>
            </a:avLst>
          </a:prstGeom>
          <a:solidFill>
            <a:srgbClr val="FFFF00"/>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Sentetik esrar</a:t>
            </a:r>
            <a:endParaRPr lang="en-US" dirty="0"/>
          </a:p>
        </p:txBody>
      </p:sp>
      <p:sp>
        <p:nvSpPr>
          <p:cNvPr id="3" name="2 İçerik Yer Tutucusu"/>
          <p:cNvSpPr>
            <a:spLocks noGrp="1"/>
          </p:cNvSpPr>
          <p:nvPr>
            <p:ph idx="1"/>
          </p:nvPr>
        </p:nvSpPr>
        <p:spPr/>
        <p:txBody>
          <a:bodyPr/>
          <a:lstStyle/>
          <a:p>
            <a:r>
              <a:rPr lang="tr-TR" sz="2800" dirty="0" err="1" smtClean="0"/>
              <a:t>Bonzai</a:t>
            </a:r>
            <a:r>
              <a:rPr lang="tr-TR" sz="2800" dirty="0" smtClean="0"/>
              <a:t>, </a:t>
            </a:r>
            <a:r>
              <a:rPr lang="tr-TR" sz="2800" dirty="0" err="1" smtClean="0"/>
              <a:t>jamaican</a:t>
            </a:r>
            <a:r>
              <a:rPr lang="tr-TR" sz="2800" dirty="0" smtClean="0"/>
              <a:t>, THC gibi isimlerle anılır</a:t>
            </a:r>
          </a:p>
          <a:p>
            <a:r>
              <a:rPr lang="tr-TR" sz="2800" dirty="0" smtClean="0"/>
              <a:t>Beyaz renkli, naftaline benzer maddelerdir</a:t>
            </a:r>
          </a:p>
          <a:p>
            <a:r>
              <a:rPr lang="tr-TR" sz="2800" dirty="0" smtClean="0"/>
              <a:t>Esrara benzer etkiler yapar</a:t>
            </a:r>
          </a:p>
          <a:p>
            <a:r>
              <a:rPr lang="tr-TR" sz="2800" dirty="0" smtClean="0"/>
              <a:t>Esrara göre 7-14 kat daha güçlü etkiye sahiptirler, o nedenle istenmeyen etkiler de daha fazladır</a:t>
            </a:r>
          </a:p>
          <a:p>
            <a:r>
              <a:rPr lang="tr-TR" sz="2800" dirty="0" smtClean="0"/>
              <a:t>Sadece özel testlerde fark edilebilmektedir.</a:t>
            </a:r>
            <a:endParaRPr lang="en-US" sz="2800" dirty="0"/>
          </a:p>
        </p:txBody>
      </p:sp>
      <p:sp>
        <p:nvSpPr>
          <p:cNvPr id="4" name="3 Slayt Numarası Yer Tutucusu"/>
          <p:cNvSpPr>
            <a:spLocks noGrp="1"/>
          </p:cNvSpPr>
          <p:nvPr>
            <p:ph type="sldNum" sz="quarter" idx="10"/>
          </p:nvPr>
        </p:nvSpPr>
        <p:spPr/>
        <p:txBody>
          <a:bodyPr/>
          <a:lstStyle/>
          <a:p>
            <a:fld id="{16429B1D-7A79-4F18-AD38-8A48E5DDC497}" type="slidenum">
              <a:rPr lang="tr-TR" smtClean="0"/>
              <a:pPr/>
              <a:t>5</a:t>
            </a:fld>
            <a:endParaRPr lang="tr-TR"/>
          </a:p>
        </p:txBody>
      </p:sp>
      <p:sp>
        <p:nvSpPr>
          <p:cNvPr id="5" name="Line 16"/>
          <p:cNvSpPr>
            <a:spLocks noChangeShapeType="1"/>
          </p:cNvSpPr>
          <p:nvPr/>
        </p:nvSpPr>
        <p:spPr bwMode="auto">
          <a:xfrm>
            <a:off x="468313" y="1268760"/>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5BA8B417-6F8C-477A-AB02-30922712AFAA}" type="slidenum">
              <a:rPr lang="tr-TR"/>
              <a:pPr/>
              <a:t>50</a:t>
            </a:fld>
            <a:endParaRPr lang="tr-TR"/>
          </a:p>
        </p:txBody>
      </p:sp>
      <p:sp>
        <p:nvSpPr>
          <p:cNvPr id="182274" name="Rectangle 2"/>
          <p:cNvSpPr>
            <a:spLocks noGrp="1" noChangeArrowheads="1"/>
          </p:cNvSpPr>
          <p:nvPr>
            <p:ph type="title"/>
          </p:nvPr>
        </p:nvSpPr>
        <p:spPr/>
        <p:txBody>
          <a:bodyPr/>
          <a:lstStyle/>
          <a:p>
            <a:r>
              <a:rPr lang="tr-TR"/>
              <a:t>Bağımlı kişide..</a:t>
            </a:r>
          </a:p>
        </p:txBody>
      </p:sp>
      <p:sp>
        <p:nvSpPr>
          <p:cNvPr id="182275" name="Rectangle 3"/>
          <p:cNvSpPr>
            <a:spLocks noGrp="1" noChangeArrowheads="1"/>
          </p:cNvSpPr>
          <p:nvPr>
            <p:ph type="body" idx="1"/>
          </p:nvPr>
        </p:nvSpPr>
        <p:spPr/>
        <p:txBody>
          <a:bodyPr/>
          <a:lstStyle/>
          <a:p>
            <a:pPr>
              <a:lnSpc>
                <a:spcPct val="90000"/>
              </a:lnSpc>
            </a:pPr>
            <a:r>
              <a:rPr lang="tr-TR" sz="2400"/>
              <a:t>Madde kullanımını kontrol etmekte güçlük çekme,</a:t>
            </a:r>
          </a:p>
          <a:p>
            <a:pPr>
              <a:lnSpc>
                <a:spcPct val="90000"/>
              </a:lnSpc>
            </a:pPr>
            <a:r>
              <a:rPr lang="tr-TR" sz="2400"/>
              <a:t>Giderek kullanılan maddenin dozunun artırma, </a:t>
            </a:r>
          </a:p>
          <a:p>
            <a:pPr>
              <a:lnSpc>
                <a:spcPct val="90000"/>
              </a:lnSpc>
            </a:pPr>
            <a:r>
              <a:rPr lang="tr-TR" sz="2400"/>
              <a:t>Zarar vermesine rağmen madde kullanmaya devam etme,</a:t>
            </a:r>
          </a:p>
          <a:p>
            <a:pPr>
              <a:lnSpc>
                <a:spcPct val="90000"/>
              </a:lnSpc>
            </a:pPr>
            <a:r>
              <a:rPr lang="tr-TR" sz="2400"/>
              <a:t>Aile, iş ve çevre ilişkilerinde bozulma,</a:t>
            </a:r>
          </a:p>
          <a:p>
            <a:pPr>
              <a:lnSpc>
                <a:spcPct val="90000"/>
              </a:lnSpc>
            </a:pPr>
            <a:r>
              <a:rPr lang="tr-TR" sz="2400"/>
              <a:t>Başarısız bırakma girişimleri,</a:t>
            </a:r>
          </a:p>
          <a:p>
            <a:pPr>
              <a:lnSpc>
                <a:spcPct val="90000"/>
              </a:lnSpc>
            </a:pPr>
            <a:r>
              <a:rPr lang="tr-TR" sz="2400"/>
              <a:t>Bıraktığı zaman ruhsal ya da fiziksel yoksunluk belirtilerinin ortaya çıkması (huzursuzluk, uykusuzluk vb) gözlenebilir.</a:t>
            </a:r>
          </a:p>
          <a:p>
            <a:pPr>
              <a:lnSpc>
                <a:spcPct val="90000"/>
              </a:lnSpc>
            </a:pPr>
            <a:endParaRPr lang="tr-TR" sz="2400"/>
          </a:p>
        </p:txBody>
      </p:sp>
      <p:sp>
        <p:nvSpPr>
          <p:cNvPr id="182276" name="Line 4"/>
          <p:cNvSpPr>
            <a:spLocks noChangeShapeType="1"/>
          </p:cNvSpPr>
          <p:nvPr/>
        </p:nvSpPr>
        <p:spPr bwMode="auto">
          <a:xfrm>
            <a:off x="468313" y="1341438"/>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Slayt Numarası Yer Tutucusu"/>
          <p:cNvSpPr>
            <a:spLocks noGrp="1"/>
          </p:cNvSpPr>
          <p:nvPr>
            <p:ph type="sldNum" sz="quarter" idx="10"/>
          </p:nvPr>
        </p:nvSpPr>
        <p:spPr/>
        <p:txBody>
          <a:bodyPr/>
          <a:lstStyle/>
          <a:p>
            <a:fld id="{6E47609D-77DC-4F9A-AB86-25E5FA07A603}" type="slidenum">
              <a:rPr lang="tr-TR"/>
              <a:pPr/>
              <a:t>51</a:t>
            </a:fld>
            <a:endParaRPr lang="tr-TR"/>
          </a:p>
        </p:txBody>
      </p:sp>
      <p:sp>
        <p:nvSpPr>
          <p:cNvPr id="214018" name="Rectangle 2"/>
          <p:cNvSpPr>
            <a:spLocks noGrp="1" noChangeArrowheads="1"/>
          </p:cNvSpPr>
          <p:nvPr>
            <p:ph type="title"/>
          </p:nvPr>
        </p:nvSpPr>
        <p:spPr>
          <a:xfrm>
            <a:off x="141288" y="228600"/>
            <a:ext cx="8318500" cy="1143000"/>
          </a:xfrm>
        </p:spPr>
        <p:txBody>
          <a:bodyPr/>
          <a:lstStyle/>
          <a:p>
            <a:r>
              <a:rPr lang="tr-TR"/>
              <a:t>Sigara içtiğini öğrendiğinizde???</a:t>
            </a:r>
            <a:endParaRPr lang="en-US"/>
          </a:p>
        </p:txBody>
      </p:sp>
      <p:pic>
        <p:nvPicPr>
          <p:cNvPr id="214019" name="Picture 3" descr="sigara"/>
          <p:cNvPicPr>
            <a:picLocks noChangeAspect="1" noChangeArrowheads="1"/>
          </p:cNvPicPr>
          <p:nvPr/>
        </p:nvPicPr>
        <p:blipFill>
          <a:blip r:embed="rId3" cstate="print"/>
          <a:srcRect/>
          <a:stretch>
            <a:fillRect/>
          </a:stretch>
        </p:blipFill>
        <p:spPr bwMode="auto">
          <a:xfrm>
            <a:off x="2462213" y="1714500"/>
            <a:ext cx="5837237" cy="4743450"/>
          </a:xfrm>
          <a:prstGeom prst="rect">
            <a:avLst/>
          </a:prstGeom>
          <a:noFill/>
        </p:spPr>
      </p:pic>
      <p:grpSp>
        <p:nvGrpSpPr>
          <p:cNvPr id="214023" name="Group 7"/>
          <p:cNvGrpSpPr>
            <a:grpSpLocks/>
          </p:cNvGrpSpPr>
          <p:nvPr/>
        </p:nvGrpSpPr>
        <p:grpSpPr bwMode="auto">
          <a:xfrm>
            <a:off x="376238" y="2155825"/>
            <a:ext cx="1268412" cy="1439863"/>
            <a:chOff x="158" y="935"/>
            <a:chExt cx="799" cy="907"/>
          </a:xfrm>
        </p:grpSpPr>
        <p:sp>
          <p:nvSpPr>
            <p:cNvPr id="214024" name="Oval 8"/>
            <p:cNvSpPr>
              <a:spLocks noChangeArrowheads="1"/>
            </p:cNvSpPr>
            <p:nvPr/>
          </p:nvSpPr>
          <p:spPr bwMode="auto">
            <a:xfrm>
              <a:off x="158" y="935"/>
              <a:ext cx="799" cy="907"/>
            </a:xfrm>
            <a:prstGeom prst="ellipse">
              <a:avLst/>
            </a:prstGeom>
            <a:noFill/>
            <a:ln w="57150">
              <a:solidFill>
                <a:srgbClr val="FF9900"/>
              </a:solidFill>
              <a:round/>
              <a:headEnd/>
              <a:tailEnd/>
            </a:ln>
            <a:effectLst/>
          </p:spPr>
          <p:txBody>
            <a:bodyPr wrap="none" anchor="ctr"/>
            <a:lstStyle/>
            <a:p>
              <a:endParaRPr lang="en-US"/>
            </a:p>
          </p:txBody>
        </p:sp>
        <p:sp>
          <p:nvSpPr>
            <p:cNvPr id="214025" name="Freeform 9"/>
            <p:cNvSpPr>
              <a:spLocks/>
            </p:cNvSpPr>
            <p:nvPr/>
          </p:nvSpPr>
          <p:spPr bwMode="auto">
            <a:xfrm>
              <a:off x="476" y="1616"/>
              <a:ext cx="166" cy="102"/>
            </a:xfrm>
            <a:custGeom>
              <a:avLst/>
              <a:gdLst/>
              <a:ahLst/>
              <a:cxnLst>
                <a:cxn ang="0">
                  <a:pos x="91" y="1"/>
                </a:cxn>
                <a:cxn ang="0">
                  <a:pos x="107" y="2"/>
                </a:cxn>
                <a:cxn ang="0">
                  <a:pos x="123" y="7"/>
                </a:cxn>
                <a:cxn ang="0">
                  <a:pos x="135" y="11"/>
                </a:cxn>
                <a:cxn ang="0">
                  <a:pos x="147" y="18"/>
                </a:cxn>
                <a:cxn ang="0">
                  <a:pos x="156" y="27"/>
                </a:cxn>
                <a:cxn ang="0">
                  <a:pos x="162" y="36"/>
                </a:cxn>
                <a:cxn ang="0">
                  <a:pos x="166" y="46"/>
                </a:cxn>
                <a:cxn ang="0">
                  <a:pos x="166" y="56"/>
                </a:cxn>
                <a:cxn ang="0">
                  <a:pos x="162" y="66"/>
                </a:cxn>
                <a:cxn ang="0">
                  <a:pos x="156" y="76"/>
                </a:cxn>
                <a:cxn ang="0">
                  <a:pos x="147" y="83"/>
                </a:cxn>
                <a:cxn ang="0">
                  <a:pos x="135" y="91"/>
                </a:cxn>
                <a:cxn ang="0">
                  <a:pos x="123" y="96"/>
                </a:cxn>
                <a:cxn ang="0">
                  <a:pos x="107" y="101"/>
                </a:cxn>
                <a:cxn ang="0">
                  <a:pos x="91" y="102"/>
                </a:cxn>
                <a:cxn ang="0">
                  <a:pos x="75" y="102"/>
                </a:cxn>
                <a:cxn ang="0">
                  <a:pos x="59" y="101"/>
                </a:cxn>
                <a:cxn ang="0">
                  <a:pos x="44" y="96"/>
                </a:cxn>
                <a:cxn ang="0">
                  <a:pos x="31" y="91"/>
                </a:cxn>
                <a:cxn ang="0">
                  <a:pos x="19" y="83"/>
                </a:cxn>
                <a:cxn ang="0">
                  <a:pos x="11" y="76"/>
                </a:cxn>
                <a:cxn ang="0">
                  <a:pos x="4" y="66"/>
                </a:cxn>
                <a:cxn ang="0">
                  <a:pos x="0" y="56"/>
                </a:cxn>
                <a:cxn ang="0">
                  <a:pos x="0" y="46"/>
                </a:cxn>
                <a:cxn ang="0">
                  <a:pos x="4" y="36"/>
                </a:cxn>
                <a:cxn ang="0">
                  <a:pos x="11" y="27"/>
                </a:cxn>
                <a:cxn ang="0">
                  <a:pos x="19" y="18"/>
                </a:cxn>
                <a:cxn ang="0">
                  <a:pos x="31" y="11"/>
                </a:cxn>
                <a:cxn ang="0">
                  <a:pos x="44" y="7"/>
                </a:cxn>
                <a:cxn ang="0">
                  <a:pos x="59" y="2"/>
                </a:cxn>
                <a:cxn ang="0">
                  <a:pos x="75" y="1"/>
                </a:cxn>
              </a:cxnLst>
              <a:rect l="0" t="0" r="r" b="b"/>
              <a:pathLst>
                <a:path w="166" h="102">
                  <a:moveTo>
                    <a:pt x="83" y="0"/>
                  </a:moveTo>
                  <a:lnTo>
                    <a:pt x="91" y="1"/>
                  </a:lnTo>
                  <a:lnTo>
                    <a:pt x="100" y="1"/>
                  </a:lnTo>
                  <a:lnTo>
                    <a:pt x="107" y="2"/>
                  </a:lnTo>
                  <a:lnTo>
                    <a:pt x="115" y="4"/>
                  </a:lnTo>
                  <a:lnTo>
                    <a:pt x="123" y="7"/>
                  </a:lnTo>
                  <a:lnTo>
                    <a:pt x="130" y="8"/>
                  </a:lnTo>
                  <a:lnTo>
                    <a:pt x="135" y="11"/>
                  </a:lnTo>
                  <a:lnTo>
                    <a:pt x="142" y="15"/>
                  </a:lnTo>
                  <a:lnTo>
                    <a:pt x="147" y="18"/>
                  </a:lnTo>
                  <a:lnTo>
                    <a:pt x="151" y="23"/>
                  </a:lnTo>
                  <a:lnTo>
                    <a:pt x="156" y="27"/>
                  </a:lnTo>
                  <a:lnTo>
                    <a:pt x="159" y="31"/>
                  </a:lnTo>
                  <a:lnTo>
                    <a:pt x="162" y="36"/>
                  </a:lnTo>
                  <a:lnTo>
                    <a:pt x="164" y="41"/>
                  </a:lnTo>
                  <a:lnTo>
                    <a:pt x="166" y="46"/>
                  </a:lnTo>
                  <a:lnTo>
                    <a:pt x="166" y="52"/>
                  </a:lnTo>
                  <a:lnTo>
                    <a:pt x="166" y="56"/>
                  </a:lnTo>
                  <a:lnTo>
                    <a:pt x="164" y="62"/>
                  </a:lnTo>
                  <a:lnTo>
                    <a:pt x="162" y="66"/>
                  </a:lnTo>
                  <a:lnTo>
                    <a:pt x="159" y="72"/>
                  </a:lnTo>
                  <a:lnTo>
                    <a:pt x="156" y="76"/>
                  </a:lnTo>
                  <a:lnTo>
                    <a:pt x="151" y="80"/>
                  </a:lnTo>
                  <a:lnTo>
                    <a:pt x="147" y="83"/>
                  </a:lnTo>
                  <a:lnTo>
                    <a:pt x="142" y="88"/>
                  </a:lnTo>
                  <a:lnTo>
                    <a:pt x="135" y="91"/>
                  </a:lnTo>
                  <a:lnTo>
                    <a:pt x="130" y="93"/>
                  </a:lnTo>
                  <a:lnTo>
                    <a:pt x="123" y="96"/>
                  </a:lnTo>
                  <a:lnTo>
                    <a:pt x="115" y="99"/>
                  </a:lnTo>
                  <a:lnTo>
                    <a:pt x="107" y="101"/>
                  </a:lnTo>
                  <a:lnTo>
                    <a:pt x="100" y="102"/>
                  </a:lnTo>
                  <a:lnTo>
                    <a:pt x="91" y="102"/>
                  </a:lnTo>
                  <a:lnTo>
                    <a:pt x="83" y="102"/>
                  </a:lnTo>
                  <a:lnTo>
                    <a:pt x="75" y="102"/>
                  </a:lnTo>
                  <a:lnTo>
                    <a:pt x="67" y="102"/>
                  </a:lnTo>
                  <a:lnTo>
                    <a:pt x="59" y="101"/>
                  </a:lnTo>
                  <a:lnTo>
                    <a:pt x="51" y="99"/>
                  </a:lnTo>
                  <a:lnTo>
                    <a:pt x="44" y="96"/>
                  </a:lnTo>
                  <a:lnTo>
                    <a:pt x="36" y="93"/>
                  </a:lnTo>
                  <a:lnTo>
                    <a:pt x="31" y="91"/>
                  </a:lnTo>
                  <a:lnTo>
                    <a:pt x="24" y="88"/>
                  </a:lnTo>
                  <a:lnTo>
                    <a:pt x="19" y="83"/>
                  </a:lnTo>
                  <a:lnTo>
                    <a:pt x="15" y="80"/>
                  </a:lnTo>
                  <a:lnTo>
                    <a:pt x="11" y="76"/>
                  </a:lnTo>
                  <a:lnTo>
                    <a:pt x="7" y="72"/>
                  </a:lnTo>
                  <a:lnTo>
                    <a:pt x="4" y="66"/>
                  </a:lnTo>
                  <a:lnTo>
                    <a:pt x="1" y="62"/>
                  </a:lnTo>
                  <a:lnTo>
                    <a:pt x="0" y="56"/>
                  </a:lnTo>
                  <a:lnTo>
                    <a:pt x="0" y="52"/>
                  </a:lnTo>
                  <a:lnTo>
                    <a:pt x="0" y="46"/>
                  </a:lnTo>
                  <a:lnTo>
                    <a:pt x="1" y="41"/>
                  </a:lnTo>
                  <a:lnTo>
                    <a:pt x="4" y="36"/>
                  </a:lnTo>
                  <a:lnTo>
                    <a:pt x="7" y="31"/>
                  </a:lnTo>
                  <a:lnTo>
                    <a:pt x="11" y="27"/>
                  </a:lnTo>
                  <a:lnTo>
                    <a:pt x="15" y="23"/>
                  </a:lnTo>
                  <a:lnTo>
                    <a:pt x="19" y="18"/>
                  </a:lnTo>
                  <a:lnTo>
                    <a:pt x="24" y="15"/>
                  </a:lnTo>
                  <a:lnTo>
                    <a:pt x="31" y="11"/>
                  </a:lnTo>
                  <a:lnTo>
                    <a:pt x="36" y="8"/>
                  </a:lnTo>
                  <a:lnTo>
                    <a:pt x="44" y="7"/>
                  </a:lnTo>
                  <a:lnTo>
                    <a:pt x="51" y="4"/>
                  </a:lnTo>
                  <a:lnTo>
                    <a:pt x="59" y="2"/>
                  </a:lnTo>
                  <a:lnTo>
                    <a:pt x="67" y="1"/>
                  </a:lnTo>
                  <a:lnTo>
                    <a:pt x="75" y="1"/>
                  </a:lnTo>
                  <a:lnTo>
                    <a:pt x="83" y="0"/>
                  </a:lnTo>
                  <a:close/>
                </a:path>
              </a:pathLst>
            </a:custGeom>
            <a:solidFill>
              <a:srgbClr val="FF9900"/>
            </a:solidFill>
            <a:ln w="9525">
              <a:solidFill>
                <a:srgbClr val="FF9900"/>
              </a:solidFill>
              <a:round/>
              <a:headEnd/>
              <a:tailEnd/>
            </a:ln>
          </p:spPr>
          <p:txBody>
            <a:bodyPr/>
            <a:lstStyle/>
            <a:p>
              <a:endParaRPr lang="en-US"/>
            </a:p>
          </p:txBody>
        </p:sp>
        <p:sp>
          <p:nvSpPr>
            <p:cNvPr id="214026" name="Freeform 10"/>
            <p:cNvSpPr>
              <a:spLocks/>
            </p:cNvSpPr>
            <p:nvPr/>
          </p:nvSpPr>
          <p:spPr bwMode="auto">
            <a:xfrm>
              <a:off x="372" y="1057"/>
              <a:ext cx="421" cy="468"/>
            </a:xfrm>
            <a:custGeom>
              <a:avLst/>
              <a:gdLst/>
              <a:ahLst/>
              <a:cxnLst>
                <a:cxn ang="0">
                  <a:pos x="73" y="227"/>
                </a:cxn>
                <a:cxn ang="0">
                  <a:pos x="86" y="208"/>
                </a:cxn>
                <a:cxn ang="0">
                  <a:pos x="100" y="192"/>
                </a:cxn>
                <a:cxn ang="0">
                  <a:pos x="114" y="179"/>
                </a:cxn>
                <a:cxn ang="0">
                  <a:pos x="130" y="167"/>
                </a:cxn>
                <a:cxn ang="0">
                  <a:pos x="148" y="157"/>
                </a:cxn>
                <a:cxn ang="0">
                  <a:pos x="165" y="150"/>
                </a:cxn>
                <a:cxn ang="0">
                  <a:pos x="181" y="144"/>
                </a:cxn>
                <a:cxn ang="0">
                  <a:pos x="197" y="143"/>
                </a:cxn>
                <a:cxn ang="0">
                  <a:pos x="212" y="143"/>
                </a:cxn>
                <a:cxn ang="0">
                  <a:pos x="227" y="146"/>
                </a:cxn>
                <a:cxn ang="0">
                  <a:pos x="240" y="150"/>
                </a:cxn>
                <a:cxn ang="0">
                  <a:pos x="251" y="157"/>
                </a:cxn>
                <a:cxn ang="0">
                  <a:pos x="260" y="167"/>
                </a:cxn>
                <a:cxn ang="0">
                  <a:pos x="267" y="179"/>
                </a:cxn>
                <a:cxn ang="0">
                  <a:pos x="271" y="193"/>
                </a:cxn>
                <a:cxn ang="0">
                  <a:pos x="272" y="209"/>
                </a:cxn>
                <a:cxn ang="0">
                  <a:pos x="269" y="227"/>
                </a:cxn>
                <a:cxn ang="0">
                  <a:pos x="260" y="243"/>
                </a:cxn>
                <a:cxn ang="0">
                  <a:pos x="248" y="257"/>
                </a:cxn>
                <a:cxn ang="0">
                  <a:pos x="232" y="270"/>
                </a:cxn>
                <a:cxn ang="0">
                  <a:pos x="213" y="282"/>
                </a:cxn>
                <a:cxn ang="0">
                  <a:pos x="194" y="292"/>
                </a:cxn>
                <a:cxn ang="0">
                  <a:pos x="173" y="300"/>
                </a:cxn>
                <a:cxn ang="0">
                  <a:pos x="153" y="308"/>
                </a:cxn>
                <a:cxn ang="0">
                  <a:pos x="133" y="312"/>
                </a:cxn>
                <a:cxn ang="0">
                  <a:pos x="114" y="313"/>
                </a:cxn>
                <a:cxn ang="0">
                  <a:pos x="211" y="468"/>
                </a:cxn>
                <a:cxn ang="0">
                  <a:pos x="252" y="365"/>
                </a:cxn>
                <a:cxn ang="0">
                  <a:pos x="271" y="364"/>
                </a:cxn>
                <a:cxn ang="0">
                  <a:pos x="288" y="361"/>
                </a:cxn>
                <a:cxn ang="0">
                  <a:pos x="307" y="358"/>
                </a:cxn>
                <a:cxn ang="0">
                  <a:pos x="324" y="352"/>
                </a:cxn>
                <a:cxn ang="0">
                  <a:pos x="343" y="345"/>
                </a:cxn>
                <a:cxn ang="0">
                  <a:pos x="365" y="328"/>
                </a:cxn>
                <a:cxn ang="0">
                  <a:pos x="385" y="308"/>
                </a:cxn>
                <a:cxn ang="0">
                  <a:pos x="400" y="282"/>
                </a:cxn>
                <a:cxn ang="0">
                  <a:pos x="412" y="254"/>
                </a:cxn>
                <a:cxn ang="0">
                  <a:pos x="419" y="224"/>
                </a:cxn>
                <a:cxn ang="0">
                  <a:pos x="421" y="193"/>
                </a:cxn>
                <a:cxn ang="0">
                  <a:pos x="420" y="162"/>
                </a:cxn>
                <a:cxn ang="0">
                  <a:pos x="415" y="133"/>
                </a:cxn>
                <a:cxn ang="0">
                  <a:pos x="404" y="105"/>
                </a:cxn>
                <a:cxn ang="0">
                  <a:pos x="388" y="81"/>
                </a:cxn>
                <a:cxn ang="0">
                  <a:pos x="356" y="52"/>
                </a:cxn>
                <a:cxn ang="0">
                  <a:pos x="316" y="26"/>
                </a:cxn>
                <a:cxn ang="0">
                  <a:pos x="276" y="9"/>
                </a:cxn>
                <a:cxn ang="0">
                  <a:pos x="236" y="0"/>
                </a:cxn>
                <a:cxn ang="0">
                  <a:pos x="196" y="0"/>
                </a:cxn>
                <a:cxn ang="0">
                  <a:pos x="156" y="7"/>
                </a:cxn>
                <a:cxn ang="0">
                  <a:pos x="118" y="22"/>
                </a:cxn>
                <a:cxn ang="0">
                  <a:pos x="84" y="42"/>
                </a:cxn>
                <a:cxn ang="0">
                  <a:pos x="52" y="69"/>
                </a:cxn>
                <a:cxn ang="0">
                  <a:pos x="24" y="101"/>
                </a:cxn>
                <a:cxn ang="0">
                  <a:pos x="0" y="137"/>
                </a:cxn>
              </a:cxnLst>
              <a:rect l="0" t="0" r="r" b="b"/>
              <a:pathLst>
                <a:path w="421" h="468">
                  <a:moveTo>
                    <a:pt x="0" y="137"/>
                  </a:moveTo>
                  <a:lnTo>
                    <a:pt x="68" y="232"/>
                  </a:lnTo>
                  <a:lnTo>
                    <a:pt x="73" y="227"/>
                  </a:lnTo>
                  <a:lnTo>
                    <a:pt x="77" y="219"/>
                  </a:lnTo>
                  <a:lnTo>
                    <a:pt x="81" y="214"/>
                  </a:lnTo>
                  <a:lnTo>
                    <a:pt x="86" y="208"/>
                  </a:lnTo>
                  <a:lnTo>
                    <a:pt x="90" y="202"/>
                  </a:lnTo>
                  <a:lnTo>
                    <a:pt x="94" y="198"/>
                  </a:lnTo>
                  <a:lnTo>
                    <a:pt x="100" y="192"/>
                  </a:lnTo>
                  <a:lnTo>
                    <a:pt x="104" y="188"/>
                  </a:lnTo>
                  <a:lnTo>
                    <a:pt x="109" y="183"/>
                  </a:lnTo>
                  <a:lnTo>
                    <a:pt x="114" y="179"/>
                  </a:lnTo>
                  <a:lnTo>
                    <a:pt x="120" y="175"/>
                  </a:lnTo>
                  <a:lnTo>
                    <a:pt x="125" y="170"/>
                  </a:lnTo>
                  <a:lnTo>
                    <a:pt x="130" y="167"/>
                  </a:lnTo>
                  <a:lnTo>
                    <a:pt x="136" y="163"/>
                  </a:lnTo>
                  <a:lnTo>
                    <a:pt x="142" y="160"/>
                  </a:lnTo>
                  <a:lnTo>
                    <a:pt x="148" y="157"/>
                  </a:lnTo>
                  <a:lnTo>
                    <a:pt x="153" y="154"/>
                  </a:lnTo>
                  <a:lnTo>
                    <a:pt x="158" y="152"/>
                  </a:lnTo>
                  <a:lnTo>
                    <a:pt x="165" y="150"/>
                  </a:lnTo>
                  <a:lnTo>
                    <a:pt x="170" y="147"/>
                  </a:lnTo>
                  <a:lnTo>
                    <a:pt x="176" y="146"/>
                  </a:lnTo>
                  <a:lnTo>
                    <a:pt x="181" y="144"/>
                  </a:lnTo>
                  <a:lnTo>
                    <a:pt x="186" y="144"/>
                  </a:lnTo>
                  <a:lnTo>
                    <a:pt x="192" y="143"/>
                  </a:lnTo>
                  <a:lnTo>
                    <a:pt x="197" y="143"/>
                  </a:lnTo>
                  <a:lnTo>
                    <a:pt x="202" y="143"/>
                  </a:lnTo>
                  <a:lnTo>
                    <a:pt x="208" y="143"/>
                  </a:lnTo>
                  <a:lnTo>
                    <a:pt x="212" y="143"/>
                  </a:lnTo>
                  <a:lnTo>
                    <a:pt x="217" y="143"/>
                  </a:lnTo>
                  <a:lnTo>
                    <a:pt x="223" y="144"/>
                  </a:lnTo>
                  <a:lnTo>
                    <a:pt x="227" y="146"/>
                  </a:lnTo>
                  <a:lnTo>
                    <a:pt x="231" y="147"/>
                  </a:lnTo>
                  <a:lnTo>
                    <a:pt x="236" y="149"/>
                  </a:lnTo>
                  <a:lnTo>
                    <a:pt x="240" y="150"/>
                  </a:lnTo>
                  <a:lnTo>
                    <a:pt x="244" y="153"/>
                  </a:lnTo>
                  <a:lnTo>
                    <a:pt x="247" y="154"/>
                  </a:lnTo>
                  <a:lnTo>
                    <a:pt x="251" y="157"/>
                  </a:lnTo>
                  <a:lnTo>
                    <a:pt x="255" y="160"/>
                  </a:lnTo>
                  <a:lnTo>
                    <a:pt x="257" y="163"/>
                  </a:lnTo>
                  <a:lnTo>
                    <a:pt x="260" y="167"/>
                  </a:lnTo>
                  <a:lnTo>
                    <a:pt x="263" y="170"/>
                  </a:lnTo>
                  <a:lnTo>
                    <a:pt x="265" y="175"/>
                  </a:lnTo>
                  <a:lnTo>
                    <a:pt x="267" y="179"/>
                  </a:lnTo>
                  <a:lnTo>
                    <a:pt x="269" y="183"/>
                  </a:lnTo>
                  <a:lnTo>
                    <a:pt x="271" y="188"/>
                  </a:lnTo>
                  <a:lnTo>
                    <a:pt x="271" y="193"/>
                  </a:lnTo>
                  <a:lnTo>
                    <a:pt x="272" y="198"/>
                  </a:lnTo>
                  <a:lnTo>
                    <a:pt x="272" y="204"/>
                  </a:lnTo>
                  <a:lnTo>
                    <a:pt x="272" y="209"/>
                  </a:lnTo>
                  <a:lnTo>
                    <a:pt x="272" y="215"/>
                  </a:lnTo>
                  <a:lnTo>
                    <a:pt x="271" y="221"/>
                  </a:lnTo>
                  <a:lnTo>
                    <a:pt x="269" y="227"/>
                  </a:lnTo>
                  <a:lnTo>
                    <a:pt x="267" y="231"/>
                  </a:lnTo>
                  <a:lnTo>
                    <a:pt x="264" y="237"/>
                  </a:lnTo>
                  <a:lnTo>
                    <a:pt x="260" y="243"/>
                  </a:lnTo>
                  <a:lnTo>
                    <a:pt x="256" y="247"/>
                  </a:lnTo>
                  <a:lnTo>
                    <a:pt x="252" y="251"/>
                  </a:lnTo>
                  <a:lnTo>
                    <a:pt x="248" y="257"/>
                  </a:lnTo>
                  <a:lnTo>
                    <a:pt x="243" y="261"/>
                  </a:lnTo>
                  <a:lnTo>
                    <a:pt x="237" y="266"/>
                  </a:lnTo>
                  <a:lnTo>
                    <a:pt x="232" y="270"/>
                  </a:lnTo>
                  <a:lnTo>
                    <a:pt x="227" y="274"/>
                  </a:lnTo>
                  <a:lnTo>
                    <a:pt x="220" y="279"/>
                  </a:lnTo>
                  <a:lnTo>
                    <a:pt x="213" y="282"/>
                  </a:lnTo>
                  <a:lnTo>
                    <a:pt x="208" y="286"/>
                  </a:lnTo>
                  <a:lnTo>
                    <a:pt x="201" y="289"/>
                  </a:lnTo>
                  <a:lnTo>
                    <a:pt x="194" y="292"/>
                  </a:lnTo>
                  <a:lnTo>
                    <a:pt x="186" y="296"/>
                  </a:lnTo>
                  <a:lnTo>
                    <a:pt x="180" y="299"/>
                  </a:lnTo>
                  <a:lnTo>
                    <a:pt x="173" y="300"/>
                  </a:lnTo>
                  <a:lnTo>
                    <a:pt x="166" y="303"/>
                  </a:lnTo>
                  <a:lnTo>
                    <a:pt x="160" y="306"/>
                  </a:lnTo>
                  <a:lnTo>
                    <a:pt x="153" y="308"/>
                  </a:lnTo>
                  <a:lnTo>
                    <a:pt x="146" y="309"/>
                  </a:lnTo>
                  <a:lnTo>
                    <a:pt x="140" y="310"/>
                  </a:lnTo>
                  <a:lnTo>
                    <a:pt x="133" y="312"/>
                  </a:lnTo>
                  <a:lnTo>
                    <a:pt x="126" y="313"/>
                  </a:lnTo>
                  <a:lnTo>
                    <a:pt x="121" y="313"/>
                  </a:lnTo>
                  <a:lnTo>
                    <a:pt x="114" y="313"/>
                  </a:lnTo>
                  <a:lnTo>
                    <a:pt x="109" y="313"/>
                  </a:lnTo>
                  <a:lnTo>
                    <a:pt x="154" y="468"/>
                  </a:lnTo>
                  <a:lnTo>
                    <a:pt x="211" y="468"/>
                  </a:lnTo>
                  <a:lnTo>
                    <a:pt x="240" y="365"/>
                  </a:lnTo>
                  <a:lnTo>
                    <a:pt x="247" y="365"/>
                  </a:lnTo>
                  <a:lnTo>
                    <a:pt x="252" y="365"/>
                  </a:lnTo>
                  <a:lnTo>
                    <a:pt x="259" y="365"/>
                  </a:lnTo>
                  <a:lnTo>
                    <a:pt x="264" y="365"/>
                  </a:lnTo>
                  <a:lnTo>
                    <a:pt x="271" y="364"/>
                  </a:lnTo>
                  <a:lnTo>
                    <a:pt x="276" y="364"/>
                  </a:lnTo>
                  <a:lnTo>
                    <a:pt x="283" y="362"/>
                  </a:lnTo>
                  <a:lnTo>
                    <a:pt x="288" y="361"/>
                  </a:lnTo>
                  <a:lnTo>
                    <a:pt x="295" y="361"/>
                  </a:lnTo>
                  <a:lnTo>
                    <a:pt x="300" y="360"/>
                  </a:lnTo>
                  <a:lnTo>
                    <a:pt x="307" y="358"/>
                  </a:lnTo>
                  <a:lnTo>
                    <a:pt x="312" y="357"/>
                  </a:lnTo>
                  <a:lnTo>
                    <a:pt x="319" y="355"/>
                  </a:lnTo>
                  <a:lnTo>
                    <a:pt x="324" y="352"/>
                  </a:lnTo>
                  <a:lnTo>
                    <a:pt x="329" y="351"/>
                  </a:lnTo>
                  <a:lnTo>
                    <a:pt x="335" y="348"/>
                  </a:lnTo>
                  <a:lnTo>
                    <a:pt x="343" y="345"/>
                  </a:lnTo>
                  <a:lnTo>
                    <a:pt x="351" y="339"/>
                  </a:lnTo>
                  <a:lnTo>
                    <a:pt x="359" y="334"/>
                  </a:lnTo>
                  <a:lnTo>
                    <a:pt x="365" y="328"/>
                  </a:lnTo>
                  <a:lnTo>
                    <a:pt x="372" y="322"/>
                  </a:lnTo>
                  <a:lnTo>
                    <a:pt x="379" y="315"/>
                  </a:lnTo>
                  <a:lnTo>
                    <a:pt x="385" y="308"/>
                  </a:lnTo>
                  <a:lnTo>
                    <a:pt x="391" y="299"/>
                  </a:lnTo>
                  <a:lnTo>
                    <a:pt x="396" y="290"/>
                  </a:lnTo>
                  <a:lnTo>
                    <a:pt x="400" y="282"/>
                  </a:lnTo>
                  <a:lnTo>
                    <a:pt x="404" y="273"/>
                  </a:lnTo>
                  <a:lnTo>
                    <a:pt x="408" y="264"/>
                  </a:lnTo>
                  <a:lnTo>
                    <a:pt x="412" y="254"/>
                  </a:lnTo>
                  <a:lnTo>
                    <a:pt x="415" y="244"/>
                  </a:lnTo>
                  <a:lnTo>
                    <a:pt x="417" y="234"/>
                  </a:lnTo>
                  <a:lnTo>
                    <a:pt x="419" y="224"/>
                  </a:lnTo>
                  <a:lnTo>
                    <a:pt x="420" y="214"/>
                  </a:lnTo>
                  <a:lnTo>
                    <a:pt x="421" y="204"/>
                  </a:lnTo>
                  <a:lnTo>
                    <a:pt x="421" y="193"/>
                  </a:lnTo>
                  <a:lnTo>
                    <a:pt x="421" y="182"/>
                  </a:lnTo>
                  <a:lnTo>
                    <a:pt x="421" y="172"/>
                  </a:lnTo>
                  <a:lnTo>
                    <a:pt x="420" y="162"/>
                  </a:lnTo>
                  <a:lnTo>
                    <a:pt x="419" y="152"/>
                  </a:lnTo>
                  <a:lnTo>
                    <a:pt x="417" y="141"/>
                  </a:lnTo>
                  <a:lnTo>
                    <a:pt x="415" y="133"/>
                  </a:lnTo>
                  <a:lnTo>
                    <a:pt x="411" y="123"/>
                  </a:lnTo>
                  <a:lnTo>
                    <a:pt x="408" y="114"/>
                  </a:lnTo>
                  <a:lnTo>
                    <a:pt x="404" y="105"/>
                  </a:lnTo>
                  <a:lnTo>
                    <a:pt x="399" y="97"/>
                  </a:lnTo>
                  <a:lnTo>
                    <a:pt x="393" y="89"/>
                  </a:lnTo>
                  <a:lnTo>
                    <a:pt x="388" y="81"/>
                  </a:lnTo>
                  <a:lnTo>
                    <a:pt x="381" y="75"/>
                  </a:lnTo>
                  <a:lnTo>
                    <a:pt x="368" y="62"/>
                  </a:lnTo>
                  <a:lnTo>
                    <a:pt x="356" y="52"/>
                  </a:lnTo>
                  <a:lnTo>
                    <a:pt x="343" y="42"/>
                  </a:lnTo>
                  <a:lnTo>
                    <a:pt x="329" y="33"/>
                  </a:lnTo>
                  <a:lnTo>
                    <a:pt x="316" y="26"/>
                  </a:lnTo>
                  <a:lnTo>
                    <a:pt x="303" y="19"/>
                  </a:lnTo>
                  <a:lnTo>
                    <a:pt x="289" y="13"/>
                  </a:lnTo>
                  <a:lnTo>
                    <a:pt x="276" y="9"/>
                  </a:lnTo>
                  <a:lnTo>
                    <a:pt x="263" y="4"/>
                  </a:lnTo>
                  <a:lnTo>
                    <a:pt x="249" y="3"/>
                  </a:lnTo>
                  <a:lnTo>
                    <a:pt x="236" y="0"/>
                  </a:lnTo>
                  <a:lnTo>
                    <a:pt x="223" y="0"/>
                  </a:lnTo>
                  <a:lnTo>
                    <a:pt x="209" y="0"/>
                  </a:lnTo>
                  <a:lnTo>
                    <a:pt x="196" y="0"/>
                  </a:lnTo>
                  <a:lnTo>
                    <a:pt x="182" y="1"/>
                  </a:lnTo>
                  <a:lnTo>
                    <a:pt x="169" y="4"/>
                  </a:lnTo>
                  <a:lnTo>
                    <a:pt x="156" y="7"/>
                  </a:lnTo>
                  <a:lnTo>
                    <a:pt x="144" y="11"/>
                  </a:lnTo>
                  <a:lnTo>
                    <a:pt x="130" y="16"/>
                  </a:lnTo>
                  <a:lnTo>
                    <a:pt x="118" y="22"/>
                  </a:lnTo>
                  <a:lnTo>
                    <a:pt x="106" y="27"/>
                  </a:lnTo>
                  <a:lnTo>
                    <a:pt x="96" y="35"/>
                  </a:lnTo>
                  <a:lnTo>
                    <a:pt x="84" y="42"/>
                  </a:lnTo>
                  <a:lnTo>
                    <a:pt x="73" y="50"/>
                  </a:lnTo>
                  <a:lnTo>
                    <a:pt x="62" y="59"/>
                  </a:lnTo>
                  <a:lnTo>
                    <a:pt x="52" y="69"/>
                  </a:lnTo>
                  <a:lnTo>
                    <a:pt x="42" y="79"/>
                  </a:lnTo>
                  <a:lnTo>
                    <a:pt x="33" y="89"/>
                  </a:lnTo>
                  <a:lnTo>
                    <a:pt x="24" y="101"/>
                  </a:lnTo>
                  <a:lnTo>
                    <a:pt x="14" y="113"/>
                  </a:lnTo>
                  <a:lnTo>
                    <a:pt x="6" y="124"/>
                  </a:lnTo>
                  <a:lnTo>
                    <a:pt x="0" y="137"/>
                  </a:lnTo>
                  <a:close/>
                </a:path>
              </a:pathLst>
            </a:custGeom>
            <a:solidFill>
              <a:srgbClr val="FF9900"/>
            </a:solidFill>
            <a:ln w="9525">
              <a:solidFill>
                <a:srgbClr val="FF99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3D306F4D-A46A-4056-85C5-7DC2981BC203}" type="slidenum">
              <a:rPr lang="tr-TR"/>
              <a:pPr/>
              <a:t>52</a:t>
            </a:fld>
            <a:endParaRPr lang="tr-TR"/>
          </a:p>
        </p:txBody>
      </p:sp>
      <p:sp>
        <p:nvSpPr>
          <p:cNvPr id="216066" name="Rectangle 2"/>
          <p:cNvSpPr>
            <a:spLocks noGrp="1" noChangeArrowheads="1"/>
          </p:cNvSpPr>
          <p:nvPr>
            <p:ph type="title"/>
          </p:nvPr>
        </p:nvSpPr>
        <p:spPr/>
        <p:txBody>
          <a:bodyPr/>
          <a:lstStyle/>
          <a:p>
            <a:r>
              <a:rPr lang="tr-TR"/>
              <a:t>Eğer sigara içiyorsa...</a:t>
            </a:r>
            <a:endParaRPr lang="en-US"/>
          </a:p>
        </p:txBody>
      </p:sp>
      <p:sp>
        <p:nvSpPr>
          <p:cNvPr id="216067" name="Rectangle 3"/>
          <p:cNvSpPr>
            <a:spLocks noGrp="1" noChangeArrowheads="1"/>
          </p:cNvSpPr>
          <p:nvPr>
            <p:ph type="body" idx="1"/>
          </p:nvPr>
        </p:nvSpPr>
        <p:spPr>
          <a:xfrm>
            <a:off x="492125" y="1773238"/>
            <a:ext cx="8299450" cy="4114800"/>
          </a:xfrm>
        </p:spPr>
        <p:txBody>
          <a:bodyPr/>
          <a:lstStyle/>
          <a:p>
            <a:r>
              <a:rPr lang="tr-TR" sz="2400"/>
              <a:t>İçerken yakalarsanız zarar vermeyin, sadece elindekini alın, tekrar yaparsa aynı davranışı düzenli olarak yineleyin.</a:t>
            </a:r>
          </a:p>
          <a:p>
            <a:r>
              <a:rPr lang="tr-TR" sz="2400"/>
              <a:t>Evde sigara içemeyeceğini bildirin. </a:t>
            </a:r>
          </a:p>
          <a:p>
            <a:r>
              <a:rPr lang="tr-TR" sz="2400"/>
              <a:t>Eğer siz içiyorsanız sizde BIRAKIN, </a:t>
            </a:r>
            <a:r>
              <a:rPr lang="tr-TR" sz="2400" i="1"/>
              <a:t>“Dediğimi yap, yaptığımı yapma”</a:t>
            </a:r>
            <a:r>
              <a:rPr lang="tr-TR" sz="2400"/>
              <a:t> asla işe yaramaz.</a:t>
            </a:r>
          </a:p>
          <a:p>
            <a:r>
              <a:rPr lang="tr-TR" sz="2400"/>
              <a:t>Sigara ile ilgili ev içi kurallarına siz de uyun.</a:t>
            </a:r>
          </a:p>
          <a:p>
            <a:r>
              <a:rPr lang="tr-TR" sz="2400"/>
              <a:t>Çocuğunuzla nasihat dilini kullanmadan düzenli olarak sigaranın etkileri hakkında konuşun.</a:t>
            </a:r>
          </a:p>
          <a:p>
            <a:pPr>
              <a:buFont typeface="Wingdings 2" pitchFamily="18" charset="2"/>
              <a:buNone/>
            </a:pPr>
            <a:endParaRPr lang="tr-TR" sz="2400"/>
          </a:p>
        </p:txBody>
      </p:sp>
      <p:sp>
        <p:nvSpPr>
          <p:cNvPr id="216068" name="Line 4"/>
          <p:cNvSpPr>
            <a:spLocks noChangeShapeType="1"/>
          </p:cNvSpPr>
          <p:nvPr/>
        </p:nvSpPr>
        <p:spPr bwMode="auto">
          <a:xfrm>
            <a:off x="468313" y="14128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E8510182-7D84-40B2-A7C0-A985885731CE}" type="slidenum">
              <a:rPr lang="tr-TR"/>
              <a:pPr/>
              <a:t>53</a:t>
            </a:fld>
            <a:endParaRPr lang="tr-TR"/>
          </a:p>
        </p:txBody>
      </p:sp>
      <p:sp>
        <p:nvSpPr>
          <p:cNvPr id="218114" name="Rectangle 2"/>
          <p:cNvSpPr>
            <a:spLocks noGrp="1" noChangeArrowheads="1"/>
          </p:cNvSpPr>
          <p:nvPr>
            <p:ph type="title"/>
          </p:nvPr>
        </p:nvSpPr>
        <p:spPr>
          <a:xfrm>
            <a:off x="304800" y="457200"/>
            <a:ext cx="8382000" cy="1143000"/>
          </a:xfrm>
        </p:spPr>
        <p:txBody>
          <a:bodyPr/>
          <a:lstStyle/>
          <a:p>
            <a:r>
              <a:rPr lang="tr-TR"/>
              <a:t>Sigaramın dumanı...</a:t>
            </a:r>
            <a:endParaRPr lang="en-US"/>
          </a:p>
        </p:txBody>
      </p:sp>
      <p:sp>
        <p:nvSpPr>
          <p:cNvPr id="218115" name="Rectangle 3"/>
          <p:cNvSpPr>
            <a:spLocks noGrp="1" noChangeArrowheads="1"/>
          </p:cNvSpPr>
          <p:nvPr>
            <p:ph type="body" idx="1"/>
          </p:nvPr>
        </p:nvSpPr>
        <p:spPr>
          <a:xfrm>
            <a:off x="685800" y="1752600"/>
            <a:ext cx="7772400" cy="4114800"/>
          </a:xfrm>
        </p:spPr>
        <p:txBody>
          <a:bodyPr/>
          <a:lstStyle/>
          <a:p>
            <a:r>
              <a:rPr lang="tr-TR" sz="2400"/>
              <a:t>Çocuğunuza, sigara kokusuna dayanamayacağınızı söyleyin. </a:t>
            </a:r>
          </a:p>
          <a:p>
            <a:r>
              <a:rPr lang="tr-TR" sz="2400"/>
              <a:t>Eğer sigara kokarsa onun çamaşırlarını yıkamayacağınızı ve bunu kendisinin yapacağını söyleyin.</a:t>
            </a:r>
          </a:p>
          <a:p>
            <a:r>
              <a:rPr lang="tr-TR" sz="2400"/>
              <a:t>Yapmak istediği diğer şeylerden önce yıkama işini bitirmesi gerektiğini bildirin.</a:t>
            </a:r>
          </a:p>
          <a:p>
            <a:r>
              <a:rPr lang="tr-TR" sz="2400"/>
              <a:t>Unutmayın! Bir defalık konuşmanın hiç bir işe yaramaz.</a:t>
            </a:r>
          </a:p>
          <a:p>
            <a:endParaRPr lang="en-US" sz="2400"/>
          </a:p>
        </p:txBody>
      </p:sp>
      <p:sp>
        <p:nvSpPr>
          <p:cNvPr id="218116"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3D3BD5A4-0905-4C22-BE0A-E0BF72C8C3FF}" type="slidenum">
              <a:rPr lang="tr-TR"/>
              <a:pPr/>
              <a:t>54</a:t>
            </a:fld>
            <a:endParaRPr lang="tr-TR"/>
          </a:p>
        </p:txBody>
      </p:sp>
      <p:sp>
        <p:nvSpPr>
          <p:cNvPr id="220162" name="Rectangle 2"/>
          <p:cNvSpPr>
            <a:spLocks noGrp="1" noChangeArrowheads="1"/>
          </p:cNvSpPr>
          <p:nvPr>
            <p:ph type="title"/>
          </p:nvPr>
        </p:nvSpPr>
        <p:spPr/>
        <p:txBody>
          <a:bodyPr/>
          <a:lstStyle/>
          <a:p>
            <a:r>
              <a:rPr lang="tr-TR"/>
              <a:t>Alkol Alımı...</a:t>
            </a:r>
          </a:p>
        </p:txBody>
      </p:sp>
      <p:sp>
        <p:nvSpPr>
          <p:cNvPr id="220163" name="Rectangle 3"/>
          <p:cNvSpPr>
            <a:spLocks noGrp="1" noChangeArrowheads="1"/>
          </p:cNvSpPr>
          <p:nvPr>
            <p:ph type="body" idx="1"/>
          </p:nvPr>
        </p:nvSpPr>
        <p:spPr>
          <a:xfrm>
            <a:off x="703263" y="1828800"/>
            <a:ext cx="7772400" cy="4114800"/>
          </a:xfrm>
        </p:spPr>
        <p:txBody>
          <a:bodyPr/>
          <a:lstStyle/>
          <a:p>
            <a:r>
              <a:rPr lang="tr-TR" sz="2400">
                <a:cs typeface="Times New Roman" pitchFamily="18" charset="0"/>
              </a:rPr>
              <a:t>Az miktarda alkol i</a:t>
            </a:r>
            <a:r>
              <a:rPr lang="tr-TR" sz="2400">
                <a:latin typeface="Verdana"/>
                <a:cs typeface="Times New Roman" pitchFamily="18" charset="0"/>
              </a:rPr>
              <a:t>ç</a:t>
            </a:r>
            <a:r>
              <a:rPr lang="tr-TR" sz="2400">
                <a:cs typeface="Times New Roman" pitchFamily="18" charset="0"/>
              </a:rPr>
              <a:t>in. </a:t>
            </a:r>
            <a:endParaRPr lang="tr-TR" sz="2400"/>
          </a:p>
          <a:p>
            <a:r>
              <a:rPr lang="tr-TR" sz="2400">
                <a:cs typeface="Times New Roman" pitchFamily="18" charset="0"/>
              </a:rPr>
              <a:t>Her kutlama</a:t>
            </a:r>
            <a:r>
              <a:rPr lang="tr-TR" sz="2400"/>
              <a:t>, eğlence, toplantı</a:t>
            </a:r>
            <a:r>
              <a:rPr lang="tr-TR" sz="2400">
                <a:cs typeface="Times New Roman" pitchFamily="18" charset="0"/>
              </a:rPr>
              <a:t> ya da tatilde i</a:t>
            </a:r>
            <a:r>
              <a:rPr lang="tr-TR" sz="2400">
                <a:latin typeface="Verdana"/>
                <a:cs typeface="Times New Roman" pitchFamily="18" charset="0"/>
              </a:rPr>
              <a:t>ç</a:t>
            </a:r>
            <a:r>
              <a:rPr lang="tr-TR" sz="2400">
                <a:cs typeface="Times New Roman" pitchFamily="18" charset="0"/>
              </a:rPr>
              <a:t>meyin. </a:t>
            </a:r>
            <a:endParaRPr lang="tr-TR" sz="2400"/>
          </a:p>
          <a:p>
            <a:r>
              <a:rPr lang="tr-TR" sz="2400">
                <a:cs typeface="Times New Roman" pitchFamily="18" charset="0"/>
              </a:rPr>
              <a:t>Stresli </a:t>
            </a:r>
            <a:r>
              <a:rPr lang="tr-TR" sz="2400"/>
              <a:t>ya da keyifli </a:t>
            </a:r>
            <a:r>
              <a:rPr lang="tr-TR" sz="2400">
                <a:cs typeface="Times New Roman" pitchFamily="18" charset="0"/>
              </a:rPr>
              <a:t>oldu</a:t>
            </a:r>
            <a:r>
              <a:rPr lang="tr-TR" sz="2400"/>
              <a:t>ğ</a:t>
            </a:r>
            <a:r>
              <a:rPr lang="tr-TR" sz="2400">
                <a:cs typeface="Times New Roman" pitchFamily="18" charset="0"/>
              </a:rPr>
              <a:t>unuz </a:t>
            </a:r>
            <a:r>
              <a:rPr lang="tr-TR" sz="2400"/>
              <a:t>her durumda </a:t>
            </a:r>
            <a:r>
              <a:rPr lang="tr-TR" sz="2400">
                <a:cs typeface="Times New Roman" pitchFamily="18" charset="0"/>
              </a:rPr>
              <a:t>alkol almay</a:t>
            </a:r>
            <a:r>
              <a:rPr lang="tr-TR" sz="2400"/>
              <a:t>ı</a:t>
            </a:r>
            <a:r>
              <a:rPr lang="tr-TR" sz="2400">
                <a:cs typeface="Times New Roman" pitchFamily="18" charset="0"/>
              </a:rPr>
              <a:t>n. </a:t>
            </a:r>
            <a:endParaRPr lang="tr-TR" sz="2400"/>
          </a:p>
          <a:p>
            <a:r>
              <a:rPr lang="tr-TR" sz="2400"/>
              <a:t>İ</a:t>
            </a:r>
            <a:r>
              <a:rPr lang="tr-TR" sz="2400">
                <a:latin typeface="Verdana"/>
              </a:rPr>
              <a:t>ç</a:t>
            </a:r>
            <a:r>
              <a:rPr lang="tr-TR" sz="2400"/>
              <a:t>kinizi ona aldırmayın ya da getirttirmeyin.</a:t>
            </a:r>
          </a:p>
          <a:p>
            <a:r>
              <a:rPr lang="tr-TR" sz="2400"/>
              <a:t>Kendi değerlerinize uygunsa bazen yanınızda i</a:t>
            </a:r>
            <a:r>
              <a:rPr lang="tr-TR" sz="2400">
                <a:latin typeface="Verdana"/>
              </a:rPr>
              <a:t>ç</a:t>
            </a:r>
            <a:r>
              <a:rPr lang="tr-TR" sz="2400"/>
              <a:t>mesine izin verin.</a:t>
            </a:r>
          </a:p>
        </p:txBody>
      </p:sp>
      <p:sp>
        <p:nvSpPr>
          <p:cNvPr id="220164" name="Line 4"/>
          <p:cNvSpPr>
            <a:spLocks noChangeShapeType="1"/>
          </p:cNvSpPr>
          <p:nvPr/>
        </p:nvSpPr>
        <p:spPr bwMode="auto">
          <a:xfrm>
            <a:off x="468313" y="14128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BA88C5AB-3805-4837-AC96-04FD670FA24D}" type="slidenum">
              <a:rPr lang="tr-TR"/>
              <a:pPr/>
              <a:t>55</a:t>
            </a:fld>
            <a:endParaRPr lang="tr-TR"/>
          </a:p>
        </p:txBody>
      </p:sp>
      <p:sp>
        <p:nvSpPr>
          <p:cNvPr id="222210" name="Rectangle 2"/>
          <p:cNvSpPr>
            <a:spLocks noGrp="1" noChangeArrowheads="1"/>
          </p:cNvSpPr>
          <p:nvPr>
            <p:ph type="title"/>
          </p:nvPr>
        </p:nvSpPr>
        <p:spPr>
          <a:xfrm>
            <a:off x="492125" y="228600"/>
            <a:ext cx="7772400" cy="1143000"/>
          </a:xfrm>
        </p:spPr>
        <p:txBody>
          <a:bodyPr/>
          <a:lstStyle/>
          <a:p>
            <a:r>
              <a:rPr lang="tr-TR"/>
              <a:t>Alkol Alımı... (2)</a:t>
            </a:r>
          </a:p>
        </p:txBody>
      </p:sp>
      <p:sp>
        <p:nvSpPr>
          <p:cNvPr id="222211" name="Rectangle 3"/>
          <p:cNvSpPr>
            <a:spLocks noGrp="1" noChangeArrowheads="1"/>
          </p:cNvSpPr>
          <p:nvPr>
            <p:ph type="body" idx="1"/>
          </p:nvPr>
        </p:nvSpPr>
        <p:spPr>
          <a:xfrm>
            <a:off x="539750" y="1628775"/>
            <a:ext cx="8510588" cy="4114800"/>
          </a:xfrm>
        </p:spPr>
        <p:txBody>
          <a:bodyPr/>
          <a:lstStyle/>
          <a:p>
            <a:pPr>
              <a:lnSpc>
                <a:spcPct val="90000"/>
              </a:lnSpc>
            </a:pPr>
            <a:r>
              <a:rPr lang="tr-TR" sz="2400"/>
              <a:t>Genç gelişimini sürdürdüğü için alkol kullanımı yetişkine göre daha olumsuz etkiler yapmaktadır.</a:t>
            </a:r>
          </a:p>
          <a:p>
            <a:pPr>
              <a:lnSpc>
                <a:spcPct val="90000"/>
              </a:lnSpc>
            </a:pPr>
            <a:r>
              <a:rPr lang="tr-TR" sz="2400"/>
              <a:t>Alkol içmesini onaylamayın ancak izin verme durumunda kaldığınız zaman:</a:t>
            </a:r>
          </a:p>
          <a:p>
            <a:pPr lvl="1">
              <a:lnSpc>
                <a:spcPct val="90000"/>
              </a:lnSpc>
            </a:pPr>
            <a:r>
              <a:rPr lang="tr-TR" sz="2400"/>
              <a:t>Bulunduğu ortam ve arkadaşları hakkında bilgilenin.</a:t>
            </a:r>
          </a:p>
          <a:p>
            <a:pPr lvl="1">
              <a:lnSpc>
                <a:spcPct val="90000"/>
              </a:lnSpc>
            </a:pPr>
            <a:r>
              <a:rPr lang="tr-TR" sz="2400"/>
              <a:t>Çok alkol kullanan arkadaşlarla birlikte olmaması konusunda ağırlığınızı koyun.</a:t>
            </a:r>
          </a:p>
          <a:p>
            <a:pPr lvl="1">
              <a:lnSpc>
                <a:spcPct val="90000"/>
              </a:lnSpc>
            </a:pPr>
            <a:r>
              <a:rPr lang="tr-TR" sz="2400"/>
              <a:t>Evde bir parti yapıyorsanız, bol yiyecek ve içecek bulundurun. </a:t>
            </a:r>
          </a:p>
          <a:p>
            <a:pPr lvl="1">
              <a:lnSpc>
                <a:spcPct val="90000"/>
              </a:lnSpc>
            </a:pPr>
            <a:r>
              <a:rPr lang="tr-TR" sz="2400"/>
              <a:t>Alkollü araba kullanımı konusunda katı kurallar koyun.</a:t>
            </a:r>
          </a:p>
        </p:txBody>
      </p:sp>
      <p:sp>
        <p:nvSpPr>
          <p:cNvPr id="222212" name="Line 4"/>
          <p:cNvSpPr>
            <a:spLocks noChangeShapeType="1"/>
          </p:cNvSpPr>
          <p:nvPr/>
        </p:nvSpPr>
        <p:spPr bwMode="auto">
          <a:xfrm>
            <a:off x="468313" y="1341438"/>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EE1949DF-D938-4F50-93CF-09324FB68D1F}" type="slidenum">
              <a:rPr lang="tr-TR"/>
              <a:pPr/>
              <a:t>56</a:t>
            </a:fld>
            <a:endParaRPr lang="tr-TR"/>
          </a:p>
        </p:txBody>
      </p:sp>
      <p:sp>
        <p:nvSpPr>
          <p:cNvPr id="129026" name="Rectangle 2"/>
          <p:cNvSpPr>
            <a:spLocks noGrp="1" noChangeArrowheads="1"/>
          </p:cNvSpPr>
          <p:nvPr>
            <p:ph type="title"/>
          </p:nvPr>
        </p:nvSpPr>
        <p:spPr/>
        <p:txBody>
          <a:bodyPr/>
          <a:lstStyle/>
          <a:p>
            <a:r>
              <a:rPr lang="tr-TR" sz="3200"/>
              <a:t>Eğer Madde Kullanıyorsa </a:t>
            </a:r>
            <a:br>
              <a:rPr lang="tr-TR" sz="3200"/>
            </a:br>
            <a:r>
              <a:rPr lang="tr-TR" sz="3600"/>
              <a:t>YAPILMASI GEREKENLER</a:t>
            </a:r>
            <a:endParaRPr lang="tr-TR" sz="2000"/>
          </a:p>
        </p:txBody>
      </p:sp>
      <p:sp>
        <p:nvSpPr>
          <p:cNvPr id="129027" name="Rectangle 3"/>
          <p:cNvSpPr>
            <a:spLocks noGrp="1" noChangeArrowheads="1"/>
          </p:cNvSpPr>
          <p:nvPr>
            <p:ph type="body" idx="1"/>
          </p:nvPr>
        </p:nvSpPr>
        <p:spPr/>
        <p:txBody>
          <a:bodyPr/>
          <a:lstStyle/>
          <a:p>
            <a:r>
              <a:rPr lang="tr-TR" sz="2800" b="1"/>
              <a:t>Hemen onunla konuşmayın</a:t>
            </a:r>
          </a:p>
          <a:p>
            <a:r>
              <a:rPr lang="tr-TR" sz="2800" b="1"/>
              <a:t>Konu hakkında geniş bilgi edinin</a:t>
            </a:r>
          </a:p>
          <a:p>
            <a:r>
              <a:rPr lang="tr-TR" sz="2800" b="1"/>
              <a:t>Konuyla ilgili bir uzmana başvurmasını sağlayın</a:t>
            </a:r>
          </a:p>
          <a:p>
            <a:r>
              <a:rPr lang="tr-TR" sz="2800" b="1"/>
              <a:t>Gitmek istemezse sadece danışmak için gitmeyi istediğinizi söyleyin</a:t>
            </a:r>
          </a:p>
          <a:p>
            <a:r>
              <a:rPr lang="tr-TR" sz="2800" b="1"/>
              <a:t> O gitmezse uzmana siz gidin…</a:t>
            </a:r>
          </a:p>
        </p:txBody>
      </p:sp>
      <p:sp>
        <p:nvSpPr>
          <p:cNvPr id="129028" name="Line 4"/>
          <p:cNvSpPr>
            <a:spLocks noChangeShapeType="1"/>
          </p:cNvSpPr>
          <p:nvPr/>
        </p:nvSpPr>
        <p:spPr bwMode="auto">
          <a:xfrm>
            <a:off x="468313" y="14128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0F2D62E6-0C3D-4127-9B8D-F2A9C41A382C}" type="slidenum">
              <a:rPr lang="tr-TR"/>
              <a:pPr/>
              <a:t>57</a:t>
            </a:fld>
            <a:endParaRPr lang="tr-TR"/>
          </a:p>
        </p:txBody>
      </p:sp>
      <p:sp>
        <p:nvSpPr>
          <p:cNvPr id="224258" name="Rectangle 2"/>
          <p:cNvSpPr>
            <a:spLocks noGrp="1" noChangeArrowheads="1"/>
          </p:cNvSpPr>
          <p:nvPr>
            <p:ph type="title"/>
          </p:nvPr>
        </p:nvSpPr>
        <p:spPr/>
        <p:txBody>
          <a:bodyPr/>
          <a:lstStyle/>
          <a:p>
            <a:r>
              <a:rPr lang="tr-TR" sz="3600"/>
              <a:t>Çocuğunun madde kullandığını öğrenen anne-babanın tepkileri</a:t>
            </a:r>
            <a:r>
              <a:rPr lang="tr-TR"/>
              <a:t> </a:t>
            </a:r>
            <a:endParaRPr lang="en-US"/>
          </a:p>
        </p:txBody>
      </p:sp>
      <p:sp>
        <p:nvSpPr>
          <p:cNvPr id="224259" name="Rectangle 3"/>
          <p:cNvSpPr>
            <a:spLocks noGrp="1" noChangeArrowheads="1"/>
          </p:cNvSpPr>
          <p:nvPr>
            <p:ph type="body" idx="1"/>
          </p:nvPr>
        </p:nvSpPr>
        <p:spPr>
          <a:xfrm>
            <a:off x="422275" y="1546225"/>
            <a:ext cx="8721725" cy="4114800"/>
          </a:xfrm>
        </p:spPr>
        <p:txBody>
          <a:bodyPr/>
          <a:lstStyle/>
          <a:p>
            <a:r>
              <a:rPr lang="tr-TR" sz="2400" b="1"/>
              <a:t>Kabullenememe – İnkar</a:t>
            </a:r>
            <a:r>
              <a:rPr lang="tr-TR" sz="2800"/>
              <a:t> </a:t>
            </a:r>
            <a:r>
              <a:rPr lang="tr-TR" sz="1800"/>
              <a:t>“Yok, benim çocuğum asla kullanmaz”.</a:t>
            </a:r>
            <a:r>
              <a:rPr lang="tr-TR" sz="1600" b="1"/>
              <a:t>  </a:t>
            </a:r>
            <a:endParaRPr lang="tr-TR" sz="1600"/>
          </a:p>
          <a:p>
            <a:r>
              <a:rPr lang="tr-TR" sz="2400" b="1"/>
              <a:t>Kendini ve eşini suçlama, tartışmalar:</a:t>
            </a:r>
            <a:r>
              <a:rPr lang="tr-TR" sz="2800"/>
              <a:t> </a:t>
            </a:r>
            <a:r>
              <a:rPr lang="tr-TR" sz="1800"/>
              <a:t>“Bu çocuk senin yüzünden böyle oldu.”, “Ben asla iyi anne-baba olamadım.”</a:t>
            </a:r>
          </a:p>
          <a:p>
            <a:r>
              <a:rPr lang="tr-TR" sz="2400" b="1"/>
              <a:t>Hayal kırıklığı, çaresizlik duygusu:</a:t>
            </a:r>
            <a:r>
              <a:rPr lang="tr-TR" sz="2800"/>
              <a:t> </a:t>
            </a:r>
            <a:r>
              <a:rPr lang="tr-TR" sz="1800"/>
              <a:t>“Ben onu bunun için mi yetiştirdim” “Her şey  bitti, artık hiçbir şey eskisi gibi olamaz.”</a:t>
            </a:r>
          </a:p>
          <a:p>
            <a:r>
              <a:rPr lang="tr-TR" sz="2400" b="1"/>
              <a:t>Öfke duyma:</a:t>
            </a:r>
            <a:r>
              <a:rPr lang="tr-TR" sz="2800"/>
              <a:t> </a:t>
            </a:r>
            <a:r>
              <a:rPr lang="tr-TR" sz="1800"/>
              <a:t>“Benim böyle evladım olamaz.”</a:t>
            </a:r>
          </a:p>
          <a:p>
            <a:r>
              <a:rPr lang="tr-TR" sz="2400" b="1"/>
              <a:t>Çocuğu suçlayan ve aşağılayan tarzda konuşma:</a:t>
            </a:r>
            <a:r>
              <a:rPr lang="tr-TR" sz="2800"/>
              <a:t> </a:t>
            </a:r>
            <a:r>
              <a:rPr lang="tr-TR" sz="1800"/>
              <a:t>“Senden ne köy olur ne kasaba”</a:t>
            </a:r>
          </a:p>
          <a:p>
            <a:r>
              <a:rPr lang="tr-TR" sz="2400" b="1"/>
              <a:t>Uç kararlar alma eğilimi :</a:t>
            </a:r>
            <a:r>
              <a:rPr lang="tr-TR" sz="2800"/>
              <a:t> </a:t>
            </a:r>
            <a:r>
              <a:rPr lang="tr-TR" sz="1800"/>
              <a:t>“Bu okula gitmek artık bitti”</a:t>
            </a:r>
            <a:endParaRPr lang="en-US" sz="2800"/>
          </a:p>
        </p:txBody>
      </p:sp>
      <p:sp>
        <p:nvSpPr>
          <p:cNvPr id="224260"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C09CA452-4E6B-4297-8D74-72EF69B99B9B}" type="slidenum">
              <a:rPr lang="tr-TR"/>
              <a:pPr/>
              <a:t>58</a:t>
            </a:fld>
            <a:endParaRPr lang="tr-TR"/>
          </a:p>
        </p:txBody>
      </p:sp>
      <p:sp>
        <p:nvSpPr>
          <p:cNvPr id="226306" name="Rectangle 2"/>
          <p:cNvSpPr>
            <a:spLocks noGrp="1" noChangeArrowheads="1"/>
          </p:cNvSpPr>
          <p:nvPr>
            <p:ph type="title"/>
          </p:nvPr>
        </p:nvSpPr>
        <p:spPr/>
        <p:txBody>
          <a:bodyPr/>
          <a:lstStyle/>
          <a:p>
            <a:r>
              <a:rPr lang="en-AU"/>
              <a:t>Acil Du</a:t>
            </a:r>
            <a:r>
              <a:rPr lang="tr-TR"/>
              <a:t>r</a:t>
            </a:r>
            <a:r>
              <a:rPr lang="en-AU"/>
              <a:t>um</a:t>
            </a:r>
            <a:r>
              <a:rPr lang="tr-TR"/>
              <a:t>lar</a:t>
            </a:r>
            <a:r>
              <a:rPr lang="en-AU"/>
              <a:t>da</a:t>
            </a:r>
            <a:r>
              <a:rPr lang="tr-TR"/>
              <a:t> ...</a:t>
            </a:r>
            <a:endParaRPr lang="en-AU"/>
          </a:p>
        </p:txBody>
      </p:sp>
      <p:sp>
        <p:nvSpPr>
          <p:cNvPr id="226307" name="Rectangle 3"/>
          <p:cNvSpPr>
            <a:spLocks noGrp="1" noChangeArrowheads="1"/>
          </p:cNvSpPr>
          <p:nvPr>
            <p:ph type="body" idx="1"/>
          </p:nvPr>
        </p:nvSpPr>
        <p:spPr/>
        <p:txBody>
          <a:bodyPr/>
          <a:lstStyle/>
          <a:p>
            <a:r>
              <a:rPr lang="tr-TR" sz="2400"/>
              <a:t>S</a:t>
            </a:r>
            <a:r>
              <a:rPr lang="en-AU" sz="2400"/>
              <a:t>oğukkanlılığınızı koruyun</a:t>
            </a:r>
            <a:r>
              <a:rPr lang="tr-TR" sz="2400"/>
              <a:t>.</a:t>
            </a:r>
          </a:p>
          <a:p>
            <a:r>
              <a:rPr lang="tr-TR" sz="2400"/>
              <a:t>S</a:t>
            </a:r>
            <a:r>
              <a:rPr lang="en-AU" sz="2400"/>
              <a:t>akinleştirmeye ve</a:t>
            </a:r>
            <a:r>
              <a:rPr lang="tr-TR" sz="2400"/>
              <a:t> ona</a:t>
            </a:r>
            <a:r>
              <a:rPr lang="en-AU" sz="2400"/>
              <a:t> </a:t>
            </a:r>
            <a:r>
              <a:rPr lang="tr-TR" sz="2400"/>
              <a:t>güven vermeye</a:t>
            </a:r>
            <a:r>
              <a:rPr lang="en-AU" sz="2400"/>
              <a:t> çalışın. </a:t>
            </a:r>
            <a:endParaRPr lang="tr-TR" sz="2400"/>
          </a:p>
          <a:p>
            <a:r>
              <a:rPr lang="en-AU" sz="2400"/>
              <a:t>Eğer bilincini kaybetmişse </a:t>
            </a:r>
            <a:r>
              <a:rPr lang="tr-TR" sz="2400"/>
              <a:t>yan </a:t>
            </a:r>
            <a:r>
              <a:rPr lang="en-AU" sz="2400"/>
              <a:t>yatırın ve soluk aldığından emin olun</a:t>
            </a:r>
            <a:r>
              <a:rPr lang="tr-TR" sz="2400"/>
              <a:t>.</a:t>
            </a:r>
          </a:p>
          <a:p>
            <a:r>
              <a:rPr lang="tr-TR" sz="2400"/>
              <a:t>Gerginlik hali ya da tepkisizliği devam ederse a</a:t>
            </a:r>
            <a:r>
              <a:rPr lang="en-AU" sz="2400"/>
              <a:t>cil servisi</a:t>
            </a:r>
            <a:r>
              <a:rPr lang="tr-TR" sz="2400"/>
              <a:t> (</a:t>
            </a:r>
            <a:r>
              <a:rPr lang="en-AU" sz="2400"/>
              <a:t>112</a:t>
            </a:r>
            <a:r>
              <a:rPr lang="tr-TR" sz="2400"/>
              <a:t>) arayın.</a:t>
            </a:r>
            <a:endParaRPr lang="en-AU" sz="2400"/>
          </a:p>
          <a:p>
            <a:r>
              <a:rPr lang="tr-TR" sz="2400"/>
              <a:t>K</a:t>
            </a:r>
            <a:r>
              <a:rPr lang="en-AU" sz="2400"/>
              <a:t>ullandığı ilaçları, maddeleri ya</a:t>
            </a:r>
            <a:r>
              <a:rPr lang="tr-TR" sz="2400"/>
              <a:t> </a:t>
            </a:r>
            <a:r>
              <a:rPr lang="en-AU" sz="2400"/>
              <a:t>da tozları toplayın ve doktoruna verin. </a:t>
            </a:r>
          </a:p>
        </p:txBody>
      </p:sp>
      <p:sp>
        <p:nvSpPr>
          <p:cNvPr id="226308" name="Line 4"/>
          <p:cNvSpPr>
            <a:spLocks noChangeShapeType="1"/>
          </p:cNvSpPr>
          <p:nvPr/>
        </p:nvSpPr>
        <p:spPr bwMode="auto">
          <a:xfrm>
            <a:off x="468313" y="14843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C9AFEB1B-1460-40FB-9F9C-0985584BE6E7}" type="slidenum">
              <a:rPr lang="tr-TR"/>
              <a:pPr/>
              <a:t>59</a:t>
            </a:fld>
            <a:endParaRPr lang="tr-TR"/>
          </a:p>
        </p:txBody>
      </p:sp>
      <p:sp>
        <p:nvSpPr>
          <p:cNvPr id="210946" name="Rectangle 2"/>
          <p:cNvSpPr>
            <a:spLocks noGrp="1" noChangeArrowheads="1"/>
          </p:cNvSpPr>
          <p:nvPr>
            <p:ph type="title"/>
          </p:nvPr>
        </p:nvSpPr>
        <p:spPr>
          <a:xfrm>
            <a:off x="457200" y="115888"/>
            <a:ext cx="8229600" cy="1143000"/>
          </a:xfrm>
        </p:spPr>
        <p:txBody>
          <a:bodyPr/>
          <a:lstStyle/>
          <a:p>
            <a:r>
              <a:rPr lang="tr-TR"/>
              <a:t>Sık Sorulan Sorular</a:t>
            </a:r>
          </a:p>
        </p:txBody>
      </p:sp>
      <p:sp>
        <p:nvSpPr>
          <p:cNvPr id="210947" name="Rectangle 3"/>
          <p:cNvSpPr>
            <a:spLocks noGrp="1" noChangeArrowheads="1"/>
          </p:cNvSpPr>
          <p:nvPr>
            <p:ph type="body" idx="1"/>
          </p:nvPr>
        </p:nvSpPr>
        <p:spPr>
          <a:xfrm>
            <a:off x="879475" y="1600200"/>
            <a:ext cx="8229600" cy="4525963"/>
          </a:xfrm>
        </p:spPr>
        <p:txBody>
          <a:bodyPr/>
          <a:lstStyle/>
          <a:p>
            <a:pPr marL="533400" indent="-533400">
              <a:lnSpc>
                <a:spcPct val="80000"/>
              </a:lnSpc>
              <a:spcBef>
                <a:spcPct val="40000"/>
              </a:spcBef>
              <a:buFont typeface="Wingdings" pitchFamily="2" charset="2"/>
              <a:buAutoNum type="arabicPeriod"/>
            </a:pPr>
            <a:r>
              <a:rPr lang="tr-TR" sz="2400"/>
              <a:t>Yalnız iradesiz kişiler mi bağımlı olur?</a:t>
            </a:r>
          </a:p>
          <a:p>
            <a:pPr marL="533400" indent="-533400">
              <a:lnSpc>
                <a:spcPct val="80000"/>
              </a:lnSpc>
              <a:spcBef>
                <a:spcPct val="40000"/>
              </a:spcBef>
              <a:buFont typeface="Wingdings" pitchFamily="2" charset="2"/>
              <a:buAutoNum type="arabicPeriod"/>
            </a:pPr>
            <a:r>
              <a:rPr lang="tr-TR" sz="2400"/>
              <a:t>Uyuşturucu bazı ülkelerde neden serbest?</a:t>
            </a:r>
          </a:p>
          <a:p>
            <a:pPr marL="533400" indent="-533400">
              <a:lnSpc>
                <a:spcPct val="80000"/>
              </a:lnSpc>
              <a:spcBef>
                <a:spcPct val="40000"/>
              </a:spcBef>
              <a:buFont typeface="Wingdings" pitchFamily="2" charset="2"/>
              <a:buAutoNum type="arabicPeriod"/>
            </a:pPr>
            <a:r>
              <a:rPr lang="tr-TR" sz="2400"/>
              <a:t>Bağımlılar iyileşebilir mi?</a:t>
            </a:r>
          </a:p>
          <a:p>
            <a:pPr marL="533400" indent="-533400">
              <a:lnSpc>
                <a:spcPct val="80000"/>
              </a:lnSpc>
              <a:spcBef>
                <a:spcPct val="40000"/>
              </a:spcBef>
              <a:buFont typeface="Wingdings" pitchFamily="2" charset="2"/>
              <a:buAutoNum type="arabicPeriod"/>
            </a:pPr>
            <a:r>
              <a:rPr lang="tr-TR" sz="2400"/>
              <a:t>Uyuşturucu herkesi aynı mı etkiler?</a:t>
            </a:r>
          </a:p>
          <a:p>
            <a:pPr marL="533400" indent="-533400">
              <a:lnSpc>
                <a:spcPct val="80000"/>
              </a:lnSpc>
              <a:spcBef>
                <a:spcPct val="40000"/>
              </a:spcBef>
              <a:buFont typeface="Wingdings" pitchFamily="2" charset="2"/>
              <a:buAutoNum type="arabicPeriod"/>
            </a:pPr>
            <a:r>
              <a:rPr lang="tr-TR" sz="2400"/>
              <a:t>Bir kere denemekle ya da ara sıra kullanmakla bağımlı olunur mu?</a:t>
            </a:r>
          </a:p>
          <a:p>
            <a:pPr marL="533400" indent="-533400">
              <a:lnSpc>
                <a:spcPct val="80000"/>
              </a:lnSpc>
              <a:spcBef>
                <a:spcPct val="40000"/>
              </a:spcBef>
              <a:buFont typeface="Wingdings" pitchFamily="2" charset="2"/>
              <a:buAutoNum type="arabicPeriod"/>
            </a:pPr>
            <a:r>
              <a:rPr lang="tr-TR" sz="2400"/>
              <a:t>Ottur zararı yok mudur?</a:t>
            </a:r>
          </a:p>
          <a:p>
            <a:pPr marL="533400" indent="-533400">
              <a:lnSpc>
                <a:spcPct val="80000"/>
              </a:lnSpc>
              <a:spcBef>
                <a:spcPct val="40000"/>
              </a:spcBef>
              <a:buFont typeface="Wingdings" pitchFamily="2" charset="2"/>
              <a:buAutoNum type="arabicPeriod"/>
            </a:pPr>
            <a:r>
              <a:rPr lang="tr-TR" sz="2400"/>
              <a:t>Maddelerden bahsetmek kullanımı teşvik eder mi?</a:t>
            </a:r>
          </a:p>
          <a:p>
            <a:pPr marL="533400" indent="-533400">
              <a:lnSpc>
                <a:spcPct val="80000"/>
              </a:lnSpc>
              <a:spcBef>
                <a:spcPct val="40000"/>
              </a:spcBef>
              <a:buFont typeface="Wingdings" pitchFamily="2" charset="2"/>
              <a:buAutoNum type="arabicPeriod"/>
            </a:pPr>
            <a:r>
              <a:rPr lang="tr-TR" sz="2400"/>
              <a:t>Kimler bağımlı olur?</a:t>
            </a:r>
          </a:p>
          <a:p>
            <a:pPr marL="533400" indent="-533400">
              <a:lnSpc>
                <a:spcPct val="80000"/>
              </a:lnSpc>
              <a:spcBef>
                <a:spcPct val="40000"/>
              </a:spcBef>
              <a:buFont typeface="Wingdings" pitchFamily="2" charset="2"/>
              <a:buAutoNum type="arabicPeriod"/>
            </a:pPr>
            <a:r>
              <a:rPr lang="tr-TR" sz="2400"/>
              <a:t>Sadece damar yoluyla alınan maddeler mi uyuşturucudur?</a:t>
            </a:r>
          </a:p>
        </p:txBody>
      </p:sp>
      <p:sp>
        <p:nvSpPr>
          <p:cNvPr id="210948"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8476EFD0-ED6E-419E-8A93-ECBEFF6157B8}" type="slidenum">
              <a:rPr lang="tr-TR"/>
              <a:pPr/>
              <a:t>6</a:t>
            </a:fld>
            <a:endParaRPr lang="tr-TR"/>
          </a:p>
        </p:txBody>
      </p:sp>
      <p:sp>
        <p:nvSpPr>
          <p:cNvPr id="119810" name="Rectangle 2"/>
          <p:cNvSpPr>
            <a:spLocks noGrp="1" noChangeArrowheads="1"/>
          </p:cNvSpPr>
          <p:nvPr>
            <p:ph type="title"/>
          </p:nvPr>
        </p:nvSpPr>
        <p:spPr/>
        <p:txBody>
          <a:bodyPr/>
          <a:lstStyle/>
          <a:p>
            <a:r>
              <a:rPr lang="tr-TR"/>
              <a:t>Uçucu maddeler</a:t>
            </a:r>
          </a:p>
        </p:txBody>
      </p:sp>
      <p:sp>
        <p:nvSpPr>
          <p:cNvPr id="119811" name="Rectangle 3"/>
          <p:cNvSpPr>
            <a:spLocks noGrp="1" noChangeArrowheads="1"/>
          </p:cNvSpPr>
          <p:nvPr>
            <p:ph type="body" idx="1"/>
          </p:nvPr>
        </p:nvSpPr>
        <p:spPr/>
        <p:txBody>
          <a:bodyPr/>
          <a:lstStyle/>
          <a:p>
            <a:pPr>
              <a:lnSpc>
                <a:spcPct val="90000"/>
              </a:lnSpc>
            </a:pPr>
            <a:r>
              <a:rPr lang="tr-TR" sz="2400"/>
              <a:t>Tiner, bali gibi yapıştırıcılar, benzin, aseton gibi maddeler uçucu madde kapsamında değerlendirilir. </a:t>
            </a:r>
          </a:p>
          <a:p>
            <a:pPr>
              <a:lnSpc>
                <a:spcPct val="90000"/>
              </a:lnSpc>
            </a:pPr>
            <a:r>
              <a:rPr lang="tr-TR" sz="2400"/>
              <a:t>Bunlar genelde bir beze emdirilir veya bir torbaya doldurulur ve buharı içe çekilerek kullanılır.</a:t>
            </a:r>
          </a:p>
          <a:p>
            <a:pPr>
              <a:lnSpc>
                <a:spcPct val="90000"/>
              </a:lnSpc>
            </a:pPr>
            <a:r>
              <a:rPr lang="tr-TR" sz="2400"/>
              <a:t>Bağımlılık yapıcı etkisi fazladır. </a:t>
            </a:r>
          </a:p>
          <a:p>
            <a:pPr>
              <a:lnSpc>
                <a:spcPct val="90000"/>
              </a:lnSpc>
            </a:pPr>
            <a:r>
              <a:rPr lang="tr-TR" sz="2400"/>
              <a:t>Doğrudan beyne zarar gösterir ve gencin öğrenme, yargılama gibi yeteneklerini bozar. </a:t>
            </a:r>
          </a:p>
          <a:p>
            <a:pPr>
              <a:lnSpc>
                <a:spcPct val="90000"/>
              </a:lnSpc>
            </a:pPr>
            <a:r>
              <a:rPr lang="tr-TR" sz="2400"/>
              <a:t>Belirgin bir kokusu vardır ama kokusu anlaşılmaması için gençler bu maddeleri kullandıktan sonra sakız çiğnemekte veya alkol almaktadırlar.</a:t>
            </a:r>
          </a:p>
        </p:txBody>
      </p:sp>
      <p:sp>
        <p:nvSpPr>
          <p:cNvPr id="119812"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6E565025-CA47-4036-8AC3-D7822B0F0908}" type="slidenum">
              <a:rPr lang="tr-TR"/>
              <a:pPr/>
              <a:t>60</a:t>
            </a:fld>
            <a:endParaRPr lang="tr-TR"/>
          </a:p>
        </p:txBody>
      </p:sp>
      <p:sp>
        <p:nvSpPr>
          <p:cNvPr id="211970" name="Rectangle 2"/>
          <p:cNvSpPr>
            <a:spLocks noGrp="1" noChangeArrowheads="1"/>
          </p:cNvSpPr>
          <p:nvPr>
            <p:ph type="title"/>
          </p:nvPr>
        </p:nvSpPr>
        <p:spPr>
          <a:xfrm>
            <a:off x="457200" y="115888"/>
            <a:ext cx="8229600" cy="1143000"/>
          </a:xfrm>
        </p:spPr>
        <p:txBody>
          <a:bodyPr/>
          <a:lstStyle/>
          <a:p>
            <a:r>
              <a:rPr lang="tr-TR"/>
              <a:t>Sık Sorulan Sorulara Yanıtlar</a:t>
            </a:r>
          </a:p>
        </p:txBody>
      </p:sp>
      <p:sp>
        <p:nvSpPr>
          <p:cNvPr id="211971" name="Rectangle 3"/>
          <p:cNvSpPr>
            <a:spLocks noGrp="1" noChangeArrowheads="1"/>
          </p:cNvSpPr>
          <p:nvPr>
            <p:ph type="body" idx="1"/>
          </p:nvPr>
        </p:nvSpPr>
        <p:spPr>
          <a:xfrm>
            <a:off x="611188" y="1600200"/>
            <a:ext cx="8229600" cy="4525963"/>
          </a:xfrm>
        </p:spPr>
        <p:txBody>
          <a:bodyPr/>
          <a:lstStyle/>
          <a:p>
            <a:pPr marL="533400" indent="-533400">
              <a:lnSpc>
                <a:spcPct val="80000"/>
              </a:lnSpc>
              <a:spcBef>
                <a:spcPct val="40000"/>
              </a:spcBef>
              <a:buClr>
                <a:schemeClr val="bg1"/>
              </a:buClr>
              <a:buFontTx/>
              <a:buAutoNum type="arabicPeriod"/>
            </a:pPr>
            <a:r>
              <a:rPr lang="tr-TR" sz="1800" dirty="0"/>
              <a:t>Bağımlılığın irade ile ilgisi yoktur. Hiç kimse yola “Ben bağımlı olacağım!” diye çıkmaz. </a:t>
            </a:r>
          </a:p>
          <a:p>
            <a:pPr marL="533400" indent="-533400">
              <a:lnSpc>
                <a:spcPct val="80000"/>
              </a:lnSpc>
              <a:spcBef>
                <a:spcPct val="40000"/>
              </a:spcBef>
              <a:buClr>
                <a:schemeClr val="bg1"/>
              </a:buClr>
              <a:buFontTx/>
              <a:buAutoNum type="arabicPeriod"/>
            </a:pPr>
            <a:r>
              <a:rPr lang="tr-TR" sz="1800" dirty="0"/>
              <a:t>Uyuşturucu olarak sadece Esrar Hollanda da, diğer uyuşturuculara geçişi engellemek için serbesttir. </a:t>
            </a:r>
          </a:p>
          <a:p>
            <a:pPr marL="533400" indent="-533400">
              <a:lnSpc>
                <a:spcPct val="80000"/>
              </a:lnSpc>
              <a:spcBef>
                <a:spcPct val="40000"/>
              </a:spcBef>
              <a:buClr>
                <a:schemeClr val="bg1"/>
              </a:buClr>
              <a:buFontTx/>
              <a:buAutoNum type="arabicPeriod"/>
            </a:pPr>
            <a:r>
              <a:rPr lang="tr-TR" sz="1800" dirty="0"/>
              <a:t>Bağımlılık tam olarak iyileşmez ama düzelir. Bağımlılık ömür boyu süren bir hastalıktır.</a:t>
            </a:r>
          </a:p>
          <a:p>
            <a:pPr marL="533400" indent="-533400">
              <a:lnSpc>
                <a:spcPct val="80000"/>
              </a:lnSpc>
              <a:spcBef>
                <a:spcPct val="40000"/>
              </a:spcBef>
              <a:buClr>
                <a:schemeClr val="bg1"/>
              </a:buClr>
              <a:buFontTx/>
              <a:buAutoNum type="arabicPeriod"/>
            </a:pPr>
            <a:r>
              <a:rPr lang="tr-TR" sz="1800" dirty="0"/>
              <a:t>Uyuşturucu herkesi farklı etkiler. Etkilerin ortaya çıkış süresi ve yoğunluğu bireyler arası farklılık gösterir. </a:t>
            </a:r>
          </a:p>
          <a:p>
            <a:pPr marL="533400" indent="-533400">
              <a:lnSpc>
                <a:spcPct val="80000"/>
              </a:lnSpc>
              <a:spcBef>
                <a:spcPct val="40000"/>
              </a:spcBef>
              <a:buFont typeface="Wingdings" pitchFamily="2" charset="2"/>
              <a:buAutoNum type="arabicPeriod"/>
            </a:pPr>
            <a:r>
              <a:rPr lang="tr-TR" sz="1800" dirty="0"/>
              <a:t>Bir kere denemekle ya da ara sıra kullanmakla bağımlı olunur. Bağımlılığın ilk adımı bir kere kullanmaktır.</a:t>
            </a:r>
          </a:p>
          <a:p>
            <a:pPr marL="533400" indent="-533400">
              <a:lnSpc>
                <a:spcPct val="80000"/>
              </a:lnSpc>
              <a:spcBef>
                <a:spcPct val="40000"/>
              </a:spcBef>
              <a:buFont typeface="Wingdings" pitchFamily="2" charset="2"/>
              <a:buAutoNum type="arabicPeriod"/>
            </a:pPr>
            <a:r>
              <a:rPr lang="tr-TR" sz="1800" dirty="0"/>
              <a:t>Bağımlılık potansiyeli düşük olmakla beraber esrar da bağımlılık yapar. </a:t>
            </a:r>
          </a:p>
          <a:p>
            <a:pPr marL="533400" indent="-533400">
              <a:lnSpc>
                <a:spcPct val="80000"/>
              </a:lnSpc>
              <a:spcBef>
                <a:spcPct val="40000"/>
              </a:spcBef>
              <a:buFont typeface="Wingdings" pitchFamily="2" charset="2"/>
              <a:buAutoNum type="arabicPeriod"/>
            </a:pPr>
            <a:r>
              <a:rPr lang="tr-TR" sz="1800" dirty="0"/>
              <a:t>Maddelerden bahsetmek kullanımı teşvik etmez. Hayır, çocukların bakış açınızı öğrenmelerini ve doğru bilgilenmelerini sağlar.</a:t>
            </a:r>
          </a:p>
          <a:p>
            <a:pPr marL="533400" indent="-533400">
              <a:lnSpc>
                <a:spcPct val="80000"/>
              </a:lnSpc>
              <a:spcBef>
                <a:spcPct val="40000"/>
              </a:spcBef>
              <a:buFont typeface="Wingdings" pitchFamily="2" charset="2"/>
              <a:buAutoNum type="arabicPeriod"/>
            </a:pPr>
            <a:r>
              <a:rPr lang="tr-TR" sz="1800" dirty="0"/>
              <a:t>Herkes bağımlı olabilir.</a:t>
            </a:r>
          </a:p>
          <a:p>
            <a:pPr marL="533400" indent="-533400">
              <a:lnSpc>
                <a:spcPct val="80000"/>
              </a:lnSpc>
              <a:spcBef>
                <a:spcPct val="40000"/>
              </a:spcBef>
              <a:buFont typeface="Wingdings" pitchFamily="2" charset="2"/>
              <a:buAutoNum type="arabicPeriod"/>
            </a:pPr>
            <a:r>
              <a:rPr lang="tr-TR" sz="1800" dirty="0"/>
              <a:t>Her madde bağımlılık yapabilir. </a:t>
            </a:r>
          </a:p>
        </p:txBody>
      </p:sp>
      <p:sp>
        <p:nvSpPr>
          <p:cNvPr id="211972"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3049596"/>
            <a:ext cx="7847013" cy="965920"/>
          </a:xfrm>
        </p:spPr>
        <p:txBody>
          <a:bodyPr/>
          <a:lstStyle/>
          <a:p>
            <a:r>
              <a:rPr lang="tr-TR" dirty="0"/>
              <a:t>Daha fazla bilgi için…</a:t>
            </a:r>
            <a:endParaRPr lang="tr-TR" b="0" i="1" dirty="0">
              <a:solidFill>
                <a:srgbClr val="FFFF00"/>
              </a:solidFill>
            </a:endParaRPr>
          </a:p>
        </p:txBody>
      </p:sp>
      <p:sp>
        <p:nvSpPr>
          <p:cNvPr id="8" name="7 Metin kutusu"/>
          <p:cNvSpPr txBox="1"/>
          <p:nvPr/>
        </p:nvSpPr>
        <p:spPr>
          <a:xfrm>
            <a:off x="2405740" y="4133398"/>
            <a:ext cx="4523418" cy="2246769"/>
          </a:xfrm>
          <a:prstGeom prst="rect">
            <a:avLst/>
          </a:prstGeom>
          <a:noFill/>
        </p:spPr>
        <p:txBody>
          <a:bodyPr wrap="none" rtlCol="0">
            <a:spAutoFit/>
          </a:bodyPr>
          <a:lstStyle/>
          <a:p>
            <a:pPr algn="ctr"/>
            <a:r>
              <a:rPr lang="tr-TR" sz="2800" b="1" dirty="0" smtClean="0">
                <a:solidFill>
                  <a:schemeClr val="bg1"/>
                </a:solidFill>
                <a:latin typeface="Calibri" pitchFamily="34" charset="0"/>
              </a:rPr>
              <a:t>www.yeniden.</a:t>
            </a:r>
            <a:r>
              <a:rPr lang="tr-TR" sz="2800" b="1" dirty="0" err="1" smtClean="0">
                <a:solidFill>
                  <a:schemeClr val="bg1"/>
                </a:solidFill>
                <a:latin typeface="Calibri" pitchFamily="34" charset="0"/>
              </a:rPr>
              <a:t>org.tr</a:t>
            </a:r>
            <a:endParaRPr lang="tr-TR" sz="2800" b="1" dirty="0" smtClean="0">
              <a:solidFill>
                <a:schemeClr val="bg1"/>
              </a:solidFill>
              <a:latin typeface="Calibri" pitchFamily="34" charset="0"/>
            </a:endParaRPr>
          </a:p>
          <a:p>
            <a:pPr algn="ctr"/>
            <a:r>
              <a:rPr lang="tr-TR" sz="2800" b="1" dirty="0" smtClean="0">
                <a:solidFill>
                  <a:schemeClr val="bg1"/>
                </a:solidFill>
                <a:latin typeface="Calibri" pitchFamily="34" charset="0"/>
              </a:rPr>
              <a:t>www.alkol.</a:t>
            </a:r>
            <a:r>
              <a:rPr lang="tr-TR" sz="2800" b="1" dirty="0" err="1" smtClean="0">
                <a:solidFill>
                  <a:schemeClr val="bg1"/>
                </a:solidFill>
                <a:latin typeface="Calibri" pitchFamily="34" charset="0"/>
              </a:rPr>
              <a:t>info</a:t>
            </a:r>
            <a:r>
              <a:rPr lang="tr-TR" sz="2800" b="1" dirty="0" smtClean="0">
                <a:solidFill>
                  <a:schemeClr val="bg1"/>
                </a:solidFill>
                <a:latin typeface="Calibri" pitchFamily="34" charset="0"/>
              </a:rPr>
              <a:t>.tr</a:t>
            </a:r>
          </a:p>
          <a:p>
            <a:pPr algn="ctr"/>
            <a:r>
              <a:rPr lang="tr-TR" sz="2800" b="1" dirty="0" smtClean="0">
                <a:solidFill>
                  <a:schemeClr val="bg1"/>
                </a:solidFill>
                <a:latin typeface="Calibri" pitchFamily="34" charset="0"/>
              </a:rPr>
              <a:t>www.</a:t>
            </a:r>
            <a:r>
              <a:rPr lang="tr-TR" sz="2800" b="1" dirty="0" err="1" smtClean="0">
                <a:solidFill>
                  <a:schemeClr val="bg1"/>
                </a:solidFill>
                <a:latin typeface="Calibri" pitchFamily="34" charset="0"/>
              </a:rPr>
              <a:t>uyusturucu</a:t>
            </a:r>
            <a:r>
              <a:rPr lang="tr-TR" sz="2800" b="1" dirty="0" smtClean="0">
                <a:solidFill>
                  <a:schemeClr val="bg1"/>
                </a:solidFill>
                <a:latin typeface="Calibri" pitchFamily="34" charset="0"/>
              </a:rPr>
              <a:t>.</a:t>
            </a:r>
            <a:r>
              <a:rPr lang="tr-TR" sz="2800" b="1" dirty="0" err="1" smtClean="0">
                <a:solidFill>
                  <a:schemeClr val="bg1"/>
                </a:solidFill>
                <a:latin typeface="Calibri" pitchFamily="34" charset="0"/>
              </a:rPr>
              <a:t>info</a:t>
            </a:r>
            <a:r>
              <a:rPr lang="tr-TR" sz="2800" b="1" dirty="0" smtClean="0">
                <a:solidFill>
                  <a:schemeClr val="bg1"/>
                </a:solidFill>
                <a:latin typeface="Calibri" pitchFamily="34" charset="0"/>
              </a:rPr>
              <a:t>.tr</a:t>
            </a:r>
          </a:p>
          <a:p>
            <a:pPr algn="ctr"/>
            <a:r>
              <a:rPr lang="tr-TR" sz="2800" b="1" dirty="0" smtClean="0">
                <a:solidFill>
                  <a:schemeClr val="bg1"/>
                </a:solidFill>
                <a:latin typeface="Calibri" pitchFamily="34" charset="0"/>
              </a:rPr>
              <a:t>www.</a:t>
            </a:r>
            <a:r>
              <a:rPr lang="tr-TR" sz="2800" b="1" dirty="0" err="1" smtClean="0">
                <a:solidFill>
                  <a:schemeClr val="bg1"/>
                </a:solidFill>
                <a:latin typeface="Calibri" pitchFamily="34" charset="0"/>
              </a:rPr>
              <a:t>yokyav</a:t>
            </a:r>
            <a:r>
              <a:rPr lang="tr-TR" sz="2800" b="1" dirty="0" smtClean="0">
                <a:solidFill>
                  <a:schemeClr val="bg1"/>
                </a:solidFill>
                <a:latin typeface="Calibri" pitchFamily="34" charset="0"/>
              </a:rPr>
              <a:t>.org </a:t>
            </a:r>
          </a:p>
          <a:p>
            <a:pPr algn="ctr"/>
            <a:r>
              <a:rPr lang="tr-TR" sz="2800" b="1" dirty="0" smtClean="0">
                <a:solidFill>
                  <a:schemeClr val="bg1"/>
                </a:solidFill>
                <a:latin typeface="Calibri" pitchFamily="34" charset="0"/>
              </a:rPr>
              <a:t>www.</a:t>
            </a:r>
            <a:r>
              <a:rPr lang="tr-TR" sz="2800" b="1" dirty="0" err="1" smtClean="0">
                <a:solidFill>
                  <a:schemeClr val="bg1"/>
                </a:solidFill>
                <a:latin typeface="Calibri" pitchFamily="34" charset="0"/>
              </a:rPr>
              <a:t>bagimliliktedavisi</a:t>
            </a:r>
            <a:r>
              <a:rPr lang="tr-TR" sz="2800" b="1" dirty="0" smtClean="0">
                <a:solidFill>
                  <a:schemeClr val="bg1"/>
                </a:solidFill>
                <a:latin typeface="Calibri" pitchFamily="34" charset="0"/>
              </a:rPr>
              <a:t>.com</a:t>
            </a:r>
            <a:endParaRPr lang="en-US" sz="2800" b="1" dirty="0" smtClean="0">
              <a:solidFill>
                <a:schemeClr val="bg1"/>
              </a:solidFill>
              <a:latin typeface="Calibri" pitchFamily="34" charset="0"/>
            </a:endParaRPr>
          </a:p>
        </p:txBody>
      </p:sp>
      <p:sp>
        <p:nvSpPr>
          <p:cNvPr id="12" name="11 Metin kutusu"/>
          <p:cNvSpPr txBox="1"/>
          <p:nvPr/>
        </p:nvSpPr>
        <p:spPr>
          <a:xfrm>
            <a:off x="1027364" y="1772816"/>
            <a:ext cx="7163884" cy="707886"/>
          </a:xfrm>
          <a:prstGeom prst="rect">
            <a:avLst/>
          </a:prstGeom>
          <a:solidFill>
            <a:schemeClr val="bg1"/>
          </a:solidFill>
          <a:ln>
            <a:noFill/>
          </a:ln>
        </p:spPr>
        <p:txBody>
          <a:bodyPr wrap="none" rtlCol="0">
            <a:spAutoFit/>
          </a:bodyPr>
          <a:lstStyle/>
          <a:p>
            <a:r>
              <a:rPr lang="tr-TR" sz="4000" b="1" dirty="0" smtClean="0">
                <a:latin typeface="Calibri" pitchFamily="34" charset="0"/>
              </a:rPr>
              <a:t>BAĞIMLILIK ÖNLEME PROGRAMI</a:t>
            </a:r>
            <a:endParaRPr lang="en-US" sz="40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A92FEE3E-A171-4122-AE09-0C8B787F45F9}" type="slidenum">
              <a:rPr lang="tr-TR"/>
              <a:pPr/>
              <a:t>7</a:t>
            </a:fld>
            <a:endParaRPr lang="tr-TR"/>
          </a:p>
        </p:txBody>
      </p:sp>
      <p:sp>
        <p:nvSpPr>
          <p:cNvPr id="120834" name="Rectangle 2"/>
          <p:cNvSpPr>
            <a:spLocks noGrp="1" noChangeArrowheads="1"/>
          </p:cNvSpPr>
          <p:nvPr>
            <p:ph type="title"/>
          </p:nvPr>
        </p:nvSpPr>
        <p:spPr/>
        <p:txBody>
          <a:bodyPr/>
          <a:lstStyle/>
          <a:p>
            <a:r>
              <a:rPr lang="tr-TR"/>
              <a:t>Ecstasy</a:t>
            </a:r>
          </a:p>
        </p:txBody>
      </p:sp>
      <p:sp>
        <p:nvSpPr>
          <p:cNvPr id="120835" name="Rectangle 3"/>
          <p:cNvSpPr>
            <a:spLocks noGrp="1" noChangeArrowheads="1"/>
          </p:cNvSpPr>
          <p:nvPr>
            <p:ph type="body" idx="1"/>
          </p:nvPr>
        </p:nvSpPr>
        <p:spPr/>
        <p:txBody>
          <a:bodyPr/>
          <a:lstStyle/>
          <a:p>
            <a:pPr>
              <a:lnSpc>
                <a:spcPct val="90000"/>
              </a:lnSpc>
            </a:pPr>
            <a:r>
              <a:rPr lang="tr-TR" sz="2400"/>
              <a:t>Ecstasy haplar şeklinde satılır. </a:t>
            </a:r>
          </a:p>
          <a:p>
            <a:pPr>
              <a:lnSpc>
                <a:spcPct val="90000"/>
              </a:lnSpc>
            </a:pPr>
            <a:r>
              <a:rPr lang="tr-TR" sz="2400"/>
              <a:t>İçen kişilerde enerji artışı ve yakınlık hissi oluşturur. </a:t>
            </a:r>
          </a:p>
          <a:p>
            <a:pPr>
              <a:lnSpc>
                <a:spcPct val="90000"/>
              </a:lnSpc>
            </a:pPr>
            <a:r>
              <a:rPr lang="tr-TR" sz="2400"/>
              <a:t>Bu nedenle genelde diskolar, partilerde veya barlarda kullanılır. </a:t>
            </a:r>
          </a:p>
          <a:p>
            <a:pPr>
              <a:lnSpc>
                <a:spcPct val="90000"/>
              </a:lnSpc>
            </a:pPr>
            <a:r>
              <a:rPr lang="tr-TR" sz="2400"/>
              <a:t>Etkisi 6-12 saat kadar sürer. Pıt, mitsubishi, çılgın max, roket gibi adları vardır.</a:t>
            </a:r>
          </a:p>
          <a:p>
            <a:pPr>
              <a:lnSpc>
                <a:spcPct val="90000"/>
              </a:lnSpc>
            </a:pPr>
            <a:r>
              <a:rPr lang="tr-TR" sz="2400"/>
              <a:t>Ecstasy bağımlılık yapar ve kişi onsuz eğlenemez hale gelir. </a:t>
            </a:r>
          </a:p>
          <a:p>
            <a:pPr>
              <a:lnSpc>
                <a:spcPct val="90000"/>
              </a:lnSpc>
            </a:pPr>
            <a:r>
              <a:rPr lang="tr-TR" sz="2400"/>
              <a:t>Kalp veya böbrek yetmezliği olanlarda ani ölümlere neden olabilmektedir. </a:t>
            </a:r>
            <a:endParaRPr lang="tr-TR" sz="2400" b="1"/>
          </a:p>
        </p:txBody>
      </p:sp>
      <p:sp>
        <p:nvSpPr>
          <p:cNvPr id="120836"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Slayt Numarası Yer Tutucusu"/>
          <p:cNvSpPr>
            <a:spLocks noGrp="1"/>
          </p:cNvSpPr>
          <p:nvPr>
            <p:ph type="sldNum" sz="quarter" idx="10"/>
          </p:nvPr>
        </p:nvSpPr>
        <p:spPr/>
        <p:txBody>
          <a:bodyPr/>
          <a:lstStyle/>
          <a:p>
            <a:fld id="{0067E254-EC6C-4B28-A52C-2C442AD43EE3}" type="slidenum">
              <a:rPr lang="tr-TR"/>
              <a:pPr/>
              <a:t>8</a:t>
            </a:fld>
            <a:endParaRPr lang="tr-TR"/>
          </a:p>
        </p:txBody>
      </p:sp>
      <p:sp>
        <p:nvSpPr>
          <p:cNvPr id="136194" name="Rectangle 2"/>
          <p:cNvSpPr>
            <a:spLocks noGrp="1" noChangeArrowheads="1"/>
          </p:cNvSpPr>
          <p:nvPr>
            <p:ph type="title"/>
          </p:nvPr>
        </p:nvSpPr>
        <p:spPr/>
        <p:txBody>
          <a:bodyPr/>
          <a:lstStyle/>
          <a:p>
            <a:r>
              <a:rPr lang="tr-TR"/>
              <a:t>Ecstasy Resimleri</a:t>
            </a:r>
          </a:p>
        </p:txBody>
      </p:sp>
      <p:sp>
        <p:nvSpPr>
          <p:cNvPr id="136196" name="Line 4"/>
          <p:cNvSpPr>
            <a:spLocks noChangeShapeType="1"/>
          </p:cNvSpPr>
          <p:nvPr/>
        </p:nvSpPr>
        <p:spPr bwMode="auto">
          <a:xfrm>
            <a:off x="468313" y="1268413"/>
            <a:ext cx="8207375" cy="0"/>
          </a:xfrm>
          <a:prstGeom prst="line">
            <a:avLst/>
          </a:prstGeom>
          <a:noFill/>
          <a:ln w="28575">
            <a:solidFill>
              <a:srgbClr val="FFFF00"/>
            </a:solidFill>
            <a:round/>
            <a:headEnd/>
            <a:tailEnd/>
          </a:ln>
          <a:effectLst/>
        </p:spPr>
        <p:txBody>
          <a:bodyPr/>
          <a:lstStyle/>
          <a:p>
            <a:endParaRPr lang="en-US"/>
          </a:p>
        </p:txBody>
      </p:sp>
      <p:pic>
        <p:nvPicPr>
          <p:cNvPr id="136197" name="Picture 5" descr="_879917_e"/>
          <p:cNvPicPr>
            <a:picLocks noChangeAspect="1" noChangeArrowheads="1"/>
          </p:cNvPicPr>
          <p:nvPr/>
        </p:nvPicPr>
        <p:blipFill>
          <a:blip r:embed="rId2" cstate="print"/>
          <a:srcRect/>
          <a:stretch>
            <a:fillRect/>
          </a:stretch>
        </p:blipFill>
        <p:spPr bwMode="auto">
          <a:xfrm>
            <a:off x="6659563" y="4005263"/>
            <a:ext cx="1428750" cy="1714500"/>
          </a:xfrm>
          <a:prstGeom prst="rect">
            <a:avLst/>
          </a:prstGeom>
          <a:noFill/>
        </p:spPr>
      </p:pic>
      <p:pic>
        <p:nvPicPr>
          <p:cNvPr id="136198" name="Picture 6" descr="2xtc"/>
          <p:cNvPicPr>
            <a:picLocks noChangeAspect="1" noChangeArrowheads="1"/>
          </p:cNvPicPr>
          <p:nvPr/>
        </p:nvPicPr>
        <p:blipFill>
          <a:blip r:embed="rId3" cstate="print"/>
          <a:srcRect/>
          <a:stretch>
            <a:fillRect/>
          </a:stretch>
        </p:blipFill>
        <p:spPr bwMode="auto">
          <a:xfrm>
            <a:off x="1531938" y="3649663"/>
            <a:ext cx="1571625" cy="2371725"/>
          </a:xfrm>
          <a:prstGeom prst="rect">
            <a:avLst/>
          </a:prstGeom>
          <a:noFill/>
        </p:spPr>
      </p:pic>
      <p:pic>
        <p:nvPicPr>
          <p:cNvPr id="136199" name="Picture 7" descr="6"/>
          <p:cNvPicPr>
            <a:picLocks noChangeAspect="1" noChangeArrowheads="1"/>
          </p:cNvPicPr>
          <p:nvPr/>
        </p:nvPicPr>
        <p:blipFill>
          <a:blip r:embed="rId4" cstate="print"/>
          <a:srcRect/>
          <a:stretch>
            <a:fillRect/>
          </a:stretch>
        </p:blipFill>
        <p:spPr bwMode="auto">
          <a:xfrm>
            <a:off x="6804025" y="1844675"/>
            <a:ext cx="1512888" cy="1512888"/>
          </a:xfrm>
          <a:prstGeom prst="rect">
            <a:avLst/>
          </a:prstGeom>
          <a:noFill/>
        </p:spPr>
      </p:pic>
      <p:pic>
        <p:nvPicPr>
          <p:cNvPr id="136200" name="Picture 8" descr="dolar"/>
          <p:cNvPicPr>
            <a:picLocks noChangeAspect="1" noChangeArrowheads="1"/>
          </p:cNvPicPr>
          <p:nvPr/>
        </p:nvPicPr>
        <p:blipFill>
          <a:blip r:embed="rId5" cstate="print"/>
          <a:srcRect/>
          <a:stretch>
            <a:fillRect/>
          </a:stretch>
        </p:blipFill>
        <p:spPr bwMode="auto">
          <a:xfrm>
            <a:off x="4140200" y="3933825"/>
            <a:ext cx="1871663" cy="1871663"/>
          </a:xfrm>
          <a:prstGeom prst="rect">
            <a:avLst/>
          </a:prstGeom>
          <a:noFill/>
        </p:spPr>
      </p:pic>
      <p:pic>
        <p:nvPicPr>
          <p:cNvPr id="136201" name="Picture 9" descr="mdma_super_sm"/>
          <p:cNvPicPr>
            <a:picLocks noChangeAspect="1" noChangeArrowheads="1"/>
          </p:cNvPicPr>
          <p:nvPr/>
        </p:nvPicPr>
        <p:blipFill>
          <a:blip r:embed="rId6" cstate="print"/>
          <a:srcRect/>
          <a:stretch>
            <a:fillRect/>
          </a:stretch>
        </p:blipFill>
        <p:spPr bwMode="auto">
          <a:xfrm>
            <a:off x="4138613" y="1844675"/>
            <a:ext cx="1585912" cy="1555750"/>
          </a:xfrm>
          <a:prstGeom prst="rect">
            <a:avLst/>
          </a:prstGeom>
          <a:noFill/>
        </p:spPr>
      </p:pic>
      <p:pic>
        <p:nvPicPr>
          <p:cNvPr id="136202" name="Picture 10" descr="white_tablet_mitsubishi_logo_cropped"/>
          <p:cNvPicPr>
            <a:picLocks noChangeAspect="1" noChangeArrowheads="1"/>
          </p:cNvPicPr>
          <p:nvPr/>
        </p:nvPicPr>
        <p:blipFill>
          <a:blip r:embed="rId7" cstate="print"/>
          <a:srcRect/>
          <a:stretch>
            <a:fillRect/>
          </a:stretch>
        </p:blipFill>
        <p:spPr bwMode="auto">
          <a:xfrm>
            <a:off x="1460500" y="1773238"/>
            <a:ext cx="1743075" cy="17732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0"/>
          </p:nvPr>
        </p:nvSpPr>
        <p:spPr/>
        <p:txBody>
          <a:bodyPr/>
          <a:lstStyle/>
          <a:p>
            <a:fld id="{DD5D40C1-FD42-41D5-BE2B-C3CC6ACBC793}" type="slidenum">
              <a:rPr lang="tr-TR"/>
              <a:pPr/>
              <a:t>9</a:t>
            </a:fld>
            <a:endParaRPr lang="tr-TR"/>
          </a:p>
        </p:txBody>
      </p:sp>
      <p:sp>
        <p:nvSpPr>
          <p:cNvPr id="121858" name="Rectangle 2"/>
          <p:cNvSpPr>
            <a:spLocks noGrp="1" noChangeArrowheads="1"/>
          </p:cNvSpPr>
          <p:nvPr>
            <p:ph type="title"/>
          </p:nvPr>
        </p:nvSpPr>
        <p:spPr/>
        <p:txBody>
          <a:bodyPr/>
          <a:lstStyle/>
          <a:p>
            <a:r>
              <a:rPr lang="tr-TR"/>
              <a:t>Eroin </a:t>
            </a:r>
          </a:p>
        </p:txBody>
      </p:sp>
      <p:sp>
        <p:nvSpPr>
          <p:cNvPr id="121859" name="Rectangle 3"/>
          <p:cNvSpPr>
            <a:spLocks noGrp="1" noChangeArrowheads="1"/>
          </p:cNvSpPr>
          <p:nvPr>
            <p:ph type="body" idx="1"/>
          </p:nvPr>
        </p:nvSpPr>
        <p:spPr/>
        <p:txBody>
          <a:bodyPr/>
          <a:lstStyle/>
          <a:p>
            <a:pPr>
              <a:lnSpc>
                <a:spcPct val="90000"/>
              </a:lnSpc>
            </a:pPr>
            <a:r>
              <a:rPr lang="tr-TR" sz="2800"/>
              <a:t>Açık kahverengi bir toz şeklindedir. </a:t>
            </a:r>
          </a:p>
          <a:p>
            <a:pPr>
              <a:lnSpc>
                <a:spcPct val="90000"/>
              </a:lnSpc>
            </a:pPr>
            <a:r>
              <a:rPr lang="tr-TR" sz="2800"/>
              <a:t>Sigaraya sarılabilir, buruna çekilebilir, damar içine verilebilir veya dumanı içe çekilebilir.</a:t>
            </a:r>
          </a:p>
          <a:p>
            <a:pPr>
              <a:lnSpc>
                <a:spcPct val="90000"/>
              </a:lnSpc>
            </a:pPr>
            <a:r>
              <a:rPr lang="tr-TR" sz="2800"/>
              <a:t>Çok şiddetli ve hızlı bağımlılık yapar. </a:t>
            </a:r>
          </a:p>
          <a:p>
            <a:pPr>
              <a:lnSpc>
                <a:spcPct val="90000"/>
              </a:lnSpc>
            </a:pPr>
            <a:r>
              <a:rPr lang="tr-TR" sz="2800"/>
              <a:t>Kullanan kişinin göz bebekleri küçülür. </a:t>
            </a:r>
          </a:p>
          <a:p>
            <a:pPr>
              <a:lnSpc>
                <a:spcPct val="90000"/>
              </a:lnSpc>
            </a:pPr>
            <a:r>
              <a:rPr lang="tr-TR" sz="2800"/>
              <a:t>Alınmadığı zaman burun akıntısı, halsizlik, uykusuzluk, kas ağrıları ve kramplar görülür.</a:t>
            </a:r>
          </a:p>
          <a:p>
            <a:pPr>
              <a:lnSpc>
                <a:spcPct val="90000"/>
              </a:lnSpc>
            </a:pPr>
            <a:r>
              <a:rPr lang="tr-TR" sz="2800"/>
              <a:t>Yüksek dozda alındığında ölüme neden olabilir. </a:t>
            </a:r>
          </a:p>
        </p:txBody>
      </p:sp>
      <p:sp>
        <p:nvSpPr>
          <p:cNvPr id="121860" name="Line 4"/>
          <p:cNvSpPr>
            <a:spLocks noChangeShapeType="1"/>
          </p:cNvSpPr>
          <p:nvPr/>
        </p:nvSpPr>
        <p:spPr bwMode="auto">
          <a:xfrm>
            <a:off x="468313" y="1196975"/>
            <a:ext cx="8207375" cy="0"/>
          </a:xfrm>
          <a:prstGeom prst="line">
            <a:avLst/>
          </a:prstGeom>
          <a:noFill/>
          <a:ln w="2857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2687</Words>
  <Application>Microsoft Office PowerPoint</Application>
  <PresentationFormat>Ekran Gösterisi (4:3)</PresentationFormat>
  <Paragraphs>360</Paragraphs>
  <Slides>61</Slides>
  <Notes>11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61</vt:i4>
      </vt:variant>
    </vt:vector>
  </HeadingPairs>
  <TitlesOfParts>
    <vt:vector size="63" baseType="lpstr">
      <vt:lpstr>Varsayılan Tasarım</vt:lpstr>
      <vt:lpstr>Bit Eşlem Resmi</vt:lpstr>
      <vt:lpstr>Anne - Babalar için Bilgiler</vt:lpstr>
      <vt:lpstr>Esrar </vt:lpstr>
      <vt:lpstr>Esrar resimleri</vt:lpstr>
      <vt:lpstr>Esrar </vt:lpstr>
      <vt:lpstr>Sentetik esrar</vt:lpstr>
      <vt:lpstr>Uçucu maddeler</vt:lpstr>
      <vt:lpstr>Ecstasy</vt:lpstr>
      <vt:lpstr>Ecstasy Resimleri</vt:lpstr>
      <vt:lpstr>Eroin </vt:lpstr>
      <vt:lpstr>Eroin resimleri</vt:lpstr>
      <vt:lpstr>İlaç Olarak Kullanılan Ancak Bağımlılık Yapabilecek Maddeler</vt:lpstr>
      <vt:lpstr>İlaç Olarak Kullanılan Ancak Bağımlılık Yapabilecek Maddeler</vt:lpstr>
      <vt:lpstr>Önleyici ve Risk Yaratan Faktörler Nedir?</vt:lpstr>
      <vt:lpstr>Önleyici Faktörler</vt:lpstr>
      <vt:lpstr>Risk Yaratan Faktörler</vt:lpstr>
      <vt:lpstr>Çocuklar Neden  Uyuşturucu veya Uyarıcı Maddeleri  Kullanmaya Başlıyorlar?</vt:lpstr>
      <vt:lpstr>Madde kullanmaya başlama nedenleri</vt:lpstr>
      <vt:lpstr>Çocuğunuzun Madde Kullanmaya Başlamasını Önlemek için Ne Gerekli?</vt:lpstr>
      <vt:lpstr>İyi Bir  Anne ve Baba  Olmak Gerekli!  İyi Bir  Anne ve Baba Olmak İçin…</vt:lpstr>
      <vt:lpstr>İyi Bir Anne-Baba Olmak İçin HER ZAMAN İYİ BİR DİNLEYİCİ OLUN!</vt:lpstr>
      <vt:lpstr>İyi Bir Anne-Baba Olmak İçin KONFERANS VERMEYİN, FİKRİNİZİ SÖYLEYİN!</vt:lpstr>
      <vt:lpstr>İyi Bir Anne-Baba Olmak İçin ONUNLA KONUŞMAKTAN ÇEKİNMEYİN</vt:lpstr>
      <vt:lpstr>İyi Bir Anne-Baba Olmak İçin AÇIK OLUN</vt:lpstr>
      <vt:lpstr>İyi Bir Anne-Baba Olmak İçin YARGILAMAYIN</vt:lpstr>
      <vt:lpstr>İyi Bir Anne-Baba Olmak İçin TEHDİT ETMEYİN</vt:lpstr>
      <vt:lpstr>İyi Bir Anne-Baba Olmak İçin AŞIRI SORGULAMAYIN</vt:lpstr>
      <vt:lpstr>İyi Bir Anne-Baba Olmak İçin GEREKSİZ TEŞHİSLER KOYMAYIN</vt:lpstr>
      <vt:lpstr>İyi Bir Anne-Baba Olmak İçin GEREKSİZ AHLAK DERSLERİNDEN KAÇININ</vt:lpstr>
      <vt:lpstr>İyi Bir Anne-Baba Olmak İçin EMİR VERMEYİN</vt:lpstr>
      <vt:lpstr>İyi Bir Anne-Baba Olmak İçin Ona “Hayır” Demesini Öğretin</vt:lpstr>
      <vt:lpstr>İyi Bir Anne-Baba Olmak İçin SINIRLARINI BELİRLEYİN</vt:lpstr>
      <vt:lpstr>HER YAŞA GÖRE  FARKLI ÖNLEME YÖNTEMLERİ GEREKLİ</vt:lpstr>
      <vt:lpstr>Önleme: Okul öncesi</vt:lpstr>
      <vt:lpstr>Önleme: Okul öncesi</vt:lpstr>
      <vt:lpstr>Önleme: Okul öncesi</vt:lpstr>
      <vt:lpstr>Önleme: İlköğretim</vt:lpstr>
      <vt:lpstr>Önleme: İlköğretim</vt:lpstr>
      <vt:lpstr>Önleme: Ergenlik</vt:lpstr>
      <vt:lpstr>Önleme: Ergenlik</vt:lpstr>
      <vt:lpstr>Önleme: Ergenlik</vt:lpstr>
      <vt:lpstr>Önleme: Ergenlik</vt:lpstr>
      <vt:lpstr>Zor Durumlar</vt:lpstr>
      <vt:lpstr>Slayt 43</vt:lpstr>
      <vt:lpstr>Slayt 44</vt:lpstr>
      <vt:lpstr>Slayt 45</vt:lpstr>
      <vt:lpstr>Slayt 46</vt:lpstr>
      <vt:lpstr>Madde kullanan kişiyi aile nasıl anlayabilir?</vt:lpstr>
      <vt:lpstr>Şüphelenme Süreci</vt:lpstr>
      <vt:lpstr>Bağımlılık süreci</vt:lpstr>
      <vt:lpstr>Bağımlı kişide..</vt:lpstr>
      <vt:lpstr>Sigara içtiğini öğrendiğinizde???</vt:lpstr>
      <vt:lpstr>Eğer sigara içiyorsa...</vt:lpstr>
      <vt:lpstr>Sigaramın dumanı...</vt:lpstr>
      <vt:lpstr>Alkol Alımı...</vt:lpstr>
      <vt:lpstr>Alkol Alımı... (2)</vt:lpstr>
      <vt:lpstr>Eğer Madde Kullanıyorsa  YAPILMASI GEREKENLER</vt:lpstr>
      <vt:lpstr>Çocuğunun madde kullandığını öğrenen anne-babanın tepkileri </vt:lpstr>
      <vt:lpstr>Acil Durumlarda ...</vt:lpstr>
      <vt:lpstr>Sık Sorulan Sorular</vt:lpstr>
      <vt:lpstr>Sık Sorulan Sorulara Yanıtlar</vt:lpstr>
      <vt:lpstr>Daha fazla bilgi için…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Kimler başvurabilir?</dc:title>
  <dc:creator>owner</dc:creator>
  <cp:lastModifiedBy>PC</cp:lastModifiedBy>
  <cp:revision>168</cp:revision>
  <dcterms:created xsi:type="dcterms:W3CDTF">2004-11-30T11:41:40Z</dcterms:created>
  <dcterms:modified xsi:type="dcterms:W3CDTF">2014-10-11T22:34:57Z</dcterms:modified>
</cp:coreProperties>
</file>