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4" r:id="rId2"/>
    <p:sldId id="274" r:id="rId3"/>
    <p:sldId id="265" r:id="rId4"/>
    <p:sldId id="267" r:id="rId5"/>
    <p:sldId id="283" r:id="rId6"/>
    <p:sldId id="275" r:id="rId7"/>
    <p:sldId id="288" r:id="rId8"/>
    <p:sldId id="277" r:id="rId9"/>
    <p:sldId id="276" r:id="rId10"/>
    <p:sldId id="278" r:id="rId11"/>
    <p:sldId id="285" r:id="rId12"/>
    <p:sldId id="287" r:id="rId13"/>
    <p:sldId id="289" r:id="rId14"/>
    <p:sldId id="286" r:id="rId15"/>
    <p:sldId id="284" r:id="rId16"/>
    <p:sldId id="279" r:id="rId17"/>
    <p:sldId id="282" r:id="rId18"/>
    <p:sldId id="257" r:id="rId19"/>
    <p:sldId id="258" r:id="rId20"/>
    <p:sldId id="269" r:id="rId21"/>
    <p:sldId id="262" r:id="rId22"/>
    <p:sldId id="290" r:id="rId23"/>
    <p:sldId id="291" r:id="rId24"/>
    <p:sldId id="292" r:id="rId25"/>
    <p:sldId id="293" r:id="rId26"/>
    <p:sldId id="303" r:id="rId27"/>
    <p:sldId id="302" r:id="rId28"/>
    <p:sldId id="294" r:id="rId29"/>
    <p:sldId id="295" r:id="rId30"/>
    <p:sldId id="296" r:id="rId31"/>
    <p:sldId id="297" r:id="rId32"/>
    <p:sldId id="298" r:id="rId33"/>
    <p:sldId id="299" r:id="rId34"/>
    <p:sldId id="301" r:id="rId35"/>
    <p:sldId id="304"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29B97-B60C-4FDB-986B-3AF3B42BFC56}" type="datetimeFigureOut">
              <a:rPr lang="tr-TR" smtClean="0"/>
              <a:t>14.12.2016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6B700-8C9D-4B28-9DE9-F556B4FE4245}" type="slidenum">
              <a:rPr lang="tr-TR" smtClean="0"/>
              <a:t>‹#›</a:t>
            </a:fld>
            <a:endParaRPr lang="tr-TR"/>
          </a:p>
        </p:txBody>
      </p:sp>
    </p:spTree>
    <p:extLst>
      <p:ext uri="{BB962C8B-B14F-4D97-AF65-F5344CB8AC3E}">
        <p14:creationId xmlns:p14="http://schemas.microsoft.com/office/powerpoint/2010/main" val="703334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A06B700-8C9D-4B28-9DE9-F556B4FE4245}" type="slidenum">
              <a:rPr lang="tr-TR" smtClean="0"/>
              <a:t>15</a:t>
            </a:fld>
            <a:endParaRPr lang="tr-TR"/>
          </a:p>
        </p:txBody>
      </p:sp>
    </p:spTree>
    <p:extLst>
      <p:ext uri="{BB962C8B-B14F-4D97-AF65-F5344CB8AC3E}">
        <p14:creationId xmlns:p14="http://schemas.microsoft.com/office/powerpoint/2010/main" val="187422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A06B700-8C9D-4B28-9DE9-F556B4FE4245}" type="slidenum">
              <a:rPr lang="tr-TR" smtClean="0"/>
              <a:t>16</a:t>
            </a:fld>
            <a:endParaRPr lang="tr-TR"/>
          </a:p>
        </p:txBody>
      </p:sp>
    </p:spTree>
    <p:extLst>
      <p:ext uri="{BB962C8B-B14F-4D97-AF65-F5344CB8AC3E}">
        <p14:creationId xmlns:p14="http://schemas.microsoft.com/office/powerpoint/2010/main" val="145690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A06B700-8C9D-4B28-9DE9-F556B4FE4245}" type="slidenum">
              <a:rPr lang="tr-TR" smtClean="0"/>
              <a:t>17</a:t>
            </a:fld>
            <a:endParaRPr lang="tr-TR"/>
          </a:p>
        </p:txBody>
      </p:sp>
    </p:spTree>
    <p:extLst>
      <p:ext uri="{BB962C8B-B14F-4D97-AF65-F5344CB8AC3E}">
        <p14:creationId xmlns:p14="http://schemas.microsoft.com/office/powerpoint/2010/main" val="96421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4AC0208-ACF1-4CA6-9899-633E389CB826}" type="datetimeFigureOut">
              <a:rPr lang="tr-TR" smtClean="0"/>
              <a:t>14.12.2016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375903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AC0208-ACF1-4CA6-9899-633E389CB826}" type="datetimeFigureOut">
              <a:rPr lang="tr-TR" smtClean="0"/>
              <a:t>14.12.2016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28646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AC0208-ACF1-4CA6-9899-633E389CB826}" type="datetimeFigureOut">
              <a:rPr lang="tr-TR" smtClean="0"/>
              <a:t>14.12.2016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308634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4AC0208-ACF1-4CA6-9899-633E389CB826}" type="datetimeFigureOut">
              <a:rPr lang="tr-TR" smtClean="0"/>
              <a:t>14.12.2016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823366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4AC0208-ACF1-4CA6-9899-633E389CB826}" type="datetimeFigureOut">
              <a:rPr lang="tr-TR" smtClean="0"/>
              <a:t>14.12.2016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129740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4AC0208-ACF1-4CA6-9899-633E389CB826}" type="datetimeFigureOut">
              <a:rPr lang="tr-TR" smtClean="0"/>
              <a:t>14.12.2016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70047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4AC0208-ACF1-4CA6-9899-633E389CB826}" type="datetimeFigureOut">
              <a:rPr lang="tr-TR" smtClean="0"/>
              <a:t>14.12.2016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140503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4AC0208-ACF1-4CA6-9899-633E389CB826}" type="datetimeFigureOut">
              <a:rPr lang="tr-TR" smtClean="0"/>
              <a:t>14.12.2016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239014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4AC0208-ACF1-4CA6-9899-633E389CB826}" type="datetimeFigureOut">
              <a:rPr lang="tr-TR" smtClean="0"/>
              <a:t>14.12.2016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121352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4AC0208-ACF1-4CA6-9899-633E389CB826}" type="datetimeFigureOut">
              <a:rPr lang="tr-TR" smtClean="0"/>
              <a:t>14.12.2016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2666267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4AC0208-ACF1-4CA6-9899-633E389CB826}" type="datetimeFigureOut">
              <a:rPr lang="tr-TR" smtClean="0"/>
              <a:t>14.12.2016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ED6F7F2-8B2F-4D26-ABB5-A3AEE066AB59}" type="slidenum">
              <a:rPr lang="tr-TR" smtClean="0"/>
              <a:t>‹#›</a:t>
            </a:fld>
            <a:endParaRPr lang="tr-TR"/>
          </a:p>
        </p:txBody>
      </p:sp>
    </p:spTree>
    <p:extLst>
      <p:ext uri="{BB962C8B-B14F-4D97-AF65-F5344CB8AC3E}">
        <p14:creationId xmlns:p14="http://schemas.microsoft.com/office/powerpoint/2010/main" val="400254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C0208-ACF1-4CA6-9899-633E389CB826}" type="datetimeFigureOut">
              <a:rPr lang="tr-TR" smtClean="0"/>
              <a:t>14.12.2016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6F7F2-8B2F-4D26-ABB5-A3AEE066AB59}" type="slidenum">
              <a:rPr lang="tr-TR" smtClean="0"/>
              <a:t>‹#›</a:t>
            </a:fld>
            <a:endParaRPr lang="tr-TR"/>
          </a:p>
        </p:txBody>
      </p:sp>
    </p:spTree>
    <p:extLst>
      <p:ext uri="{BB962C8B-B14F-4D97-AF65-F5344CB8AC3E}">
        <p14:creationId xmlns:p14="http://schemas.microsoft.com/office/powerpoint/2010/main" val="348695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Çocuklarda Beslenme ve Uykunun Önemi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6464" y="1690688"/>
            <a:ext cx="8510016" cy="5258752"/>
          </a:xfrm>
        </p:spPr>
      </p:pic>
    </p:spTree>
    <p:extLst>
      <p:ext uri="{BB962C8B-B14F-4D97-AF65-F5344CB8AC3E}">
        <p14:creationId xmlns:p14="http://schemas.microsoft.com/office/powerpoint/2010/main" val="733196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82880" y="512064"/>
            <a:ext cx="5989320" cy="5625148"/>
          </a:xfrm>
        </p:spPr>
        <p:txBody>
          <a:bodyPr>
            <a:normAutofit fontScale="92500"/>
          </a:bodyPr>
          <a:lstStyle/>
          <a:p>
            <a:pPr marL="0" indent="0">
              <a:buNone/>
            </a:pPr>
            <a:r>
              <a:rPr lang="tr-TR" dirty="0"/>
              <a:t> </a:t>
            </a:r>
            <a:r>
              <a:rPr lang="tr-TR" dirty="0" smtClean="0"/>
              <a:t>    Çocukların </a:t>
            </a:r>
            <a:r>
              <a:rPr lang="tr-TR" dirty="0"/>
              <a:t>sağlıklı beslenmesi için dört besin grubunda bulunan çeşitli besinlerden yeterli miktarlarda ve dengeli bir şekilde tüketmeleri gerekmektedir. </a:t>
            </a:r>
            <a:endParaRPr lang="tr-TR" dirty="0" smtClean="0"/>
          </a:p>
          <a:p>
            <a:pPr marL="0" indent="0">
              <a:buNone/>
            </a:pPr>
            <a:endParaRPr lang="tr-TR" dirty="0"/>
          </a:p>
          <a:p>
            <a:pPr marL="0" indent="0">
              <a:buNone/>
            </a:pPr>
            <a:r>
              <a:rPr lang="tr-TR" dirty="0" smtClean="0"/>
              <a:t>     B</a:t>
            </a:r>
            <a:r>
              <a:rPr lang="tr-TR" dirty="0" smtClean="0"/>
              <a:t>esin </a:t>
            </a:r>
            <a:r>
              <a:rPr lang="tr-TR" dirty="0" smtClean="0"/>
              <a:t>grupları bazında </a:t>
            </a:r>
            <a:r>
              <a:rPr lang="tr-TR" dirty="0"/>
              <a:t>günlük önerilen miktarlara bakacak olursak;</a:t>
            </a:r>
          </a:p>
          <a:p>
            <a:endParaRPr lang="tr-TR" dirty="0" smtClean="0"/>
          </a:p>
          <a:p>
            <a:r>
              <a:rPr lang="tr-TR" dirty="0" smtClean="0"/>
              <a:t>Süt </a:t>
            </a:r>
            <a:r>
              <a:rPr lang="tr-TR" dirty="0"/>
              <a:t>grubu 2 porsiyon</a:t>
            </a:r>
          </a:p>
          <a:p>
            <a:r>
              <a:rPr lang="tr-TR" dirty="0" smtClean="0"/>
              <a:t>Et </a:t>
            </a:r>
            <a:r>
              <a:rPr lang="tr-TR" dirty="0"/>
              <a:t>grubu 2 porsiyon</a:t>
            </a:r>
          </a:p>
          <a:p>
            <a:r>
              <a:rPr lang="tr-TR" dirty="0" smtClean="0"/>
              <a:t>Sebze-meyve </a:t>
            </a:r>
            <a:r>
              <a:rPr lang="tr-TR" dirty="0"/>
              <a:t>grubu 5 porsiyon</a:t>
            </a:r>
          </a:p>
          <a:p>
            <a:r>
              <a:rPr lang="tr-TR" dirty="0" smtClean="0"/>
              <a:t>Ekmek </a:t>
            </a:r>
            <a:r>
              <a:rPr lang="tr-TR" dirty="0"/>
              <a:t>ve </a:t>
            </a:r>
            <a:r>
              <a:rPr lang="tr-TR" dirty="0" smtClean="0"/>
              <a:t>tahıl </a:t>
            </a:r>
            <a:r>
              <a:rPr lang="tr-TR" dirty="0"/>
              <a:t>grubu 3-6 porsiyon olarak önerilmektedir.</a:t>
            </a:r>
          </a:p>
        </p:txBody>
      </p:sp>
      <p:sp>
        <p:nvSpPr>
          <p:cNvPr id="6" name="İçerik Yer Tutucusu 5"/>
          <p:cNvSpPr>
            <a:spLocks noGrp="1"/>
          </p:cNvSpPr>
          <p:nvPr>
            <p:ph sz="half" idx="2"/>
          </p:nvPr>
        </p:nvSpPr>
        <p:spPr/>
        <p:txBody>
          <a:bodyPr>
            <a:normAutofit fontScale="92500"/>
          </a:bodyPr>
          <a:lstStyle/>
          <a:p>
            <a:endParaRPr lang="tr-TR"/>
          </a:p>
        </p:txBody>
      </p:sp>
      <p:pic>
        <p:nvPicPr>
          <p:cNvPr id="4" name="Picture 2" descr="tahıl tükete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373" y="352933"/>
            <a:ext cx="6159627" cy="619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9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sim Yer Tutucusu 4"/>
          <p:cNvSpPr>
            <a:spLocks noGrp="1"/>
          </p:cNvSpPr>
          <p:nvPr>
            <p:ph type="pic" idx="1"/>
          </p:nvPr>
        </p:nvSpPr>
        <p:spPr/>
      </p:sp>
      <p:sp>
        <p:nvSpPr>
          <p:cNvPr id="3" name="Alt Başlık 2"/>
          <p:cNvSpPr>
            <a:spLocks noGrp="1"/>
          </p:cNvSpPr>
          <p:nvPr>
            <p:ph type="body" sz="half" idx="2"/>
          </p:nvPr>
        </p:nvSpPr>
        <p:spPr>
          <a:xfrm>
            <a:off x="121920" y="457200"/>
            <a:ext cx="5315712" cy="6028944"/>
          </a:xfrm>
        </p:spPr>
        <p:txBody>
          <a:bodyPr>
            <a:normAutofit/>
          </a:bodyPr>
          <a:lstStyle/>
          <a:p>
            <a:pPr lvl="0"/>
            <a:r>
              <a:rPr lang="tr-TR" sz="2000" b="1" dirty="0" smtClean="0"/>
              <a:t>Süt </a:t>
            </a:r>
            <a:r>
              <a:rPr lang="tr-TR" sz="2000" b="1" dirty="0"/>
              <a:t>grubunda yer alan </a:t>
            </a:r>
            <a:r>
              <a:rPr lang="tr-TR" sz="2000" b="1" dirty="0" smtClean="0"/>
              <a:t>süt</a:t>
            </a:r>
            <a:r>
              <a:rPr lang="tr-TR" sz="2000" b="1" dirty="0"/>
              <a:t>, yoğurt, </a:t>
            </a:r>
            <a:endParaRPr lang="tr-TR" sz="2000" b="1" dirty="0" smtClean="0"/>
          </a:p>
          <a:p>
            <a:pPr lvl="0"/>
            <a:r>
              <a:rPr lang="tr-TR" sz="2000" dirty="0" smtClean="0"/>
              <a:t>et </a:t>
            </a:r>
            <a:r>
              <a:rPr lang="tr-TR" sz="2000" dirty="0"/>
              <a:t>grubunda yer alan et, tavuk, yumurta, peynir, </a:t>
            </a:r>
            <a:endParaRPr lang="tr-TR" sz="2000" dirty="0" smtClean="0"/>
          </a:p>
          <a:p>
            <a:pPr lvl="0"/>
            <a:r>
              <a:rPr lang="tr-TR" sz="2000" dirty="0" smtClean="0"/>
              <a:t>kuru </a:t>
            </a:r>
            <a:r>
              <a:rPr lang="tr-TR" sz="2000" dirty="0"/>
              <a:t>baklagiller, </a:t>
            </a:r>
            <a:endParaRPr lang="tr-TR" sz="2000" dirty="0" smtClean="0"/>
          </a:p>
          <a:p>
            <a:pPr lvl="0"/>
            <a:r>
              <a:rPr lang="tr-TR" sz="2000" dirty="0" smtClean="0"/>
              <a:t>sebze </a:t>
            </a:r>
            <a:r>
              <a:rPr lang="tr-TR" sz="2000" dirty="0"/>
              <a:t>ve meyve grubu ve </a:t>
            </a:r>
            <a:endParaRPr lang="tr-TR" sz="2000" dirty="0" smtClean="0"/>
          </a:p>
          <a:p>
            <a:pPr lvl="0"/>
            <a:r>
              <a:rPr lang="tr-TR" sz="2000" dirty="0" smtClean="0"/>
              <a:t>tahıl </a:t>
            </a:r>
            <a:r>
              <a:rPr lang="tr-TR" sz="2000" dirty="0"/>
              <a:t>grubuna giren ekmek, bulgur, makarna, </a:t>
            </a:r>
            <a:endParaRPr lang="tr-TR" sz="2000" dirty="0" smtClean="0"/>
          </a:p>
          <a:p>
            <a:pPr lvl="0"/>
            <a:r>
              <a:rPr lang="tr-TR" sz="2000" dirty="0" smtClean="0"/>
              <a:t>pirinç </a:t>
            </a:r>
            <a:r>
              <a:rPr lang="tr-TR" sz="2000" dirty="0"/>
              <a:t>vb. besinlerin her öğünde yeterli miktarlarda tüketilmesi önerilmektedir.</a:t>
            </a:r>
          </a:p>
          <a:p>
            <a:pPr lvl="0"/>
            <a:endParaRPr lang="tr-TR" sz="2000" dirty="0" smtClean="0"/>
          </a:p>
          <a:p>
            <a:pPr lvl="0"/>
            <a:r>
              <a:rPr lang="tr-TR" sz="2000" dirty="0" smtClean="0"/>
              <a:t>Çocukların </a:t>
            </a:r>
            <a:r>
              <a:rPr lang="tr-TR" sz="2000" b="1" dirty="0"/>
              <a:t>özellikle kemik ve diş gelişimi için </a:t>
            </a:r>
            <a:endParaRPr lang="tr-TR" sz="2000" b="1" dirty="0" smtClean="0"/>
          </a:p>
          <a:p>
            <a:pPr lvl="0"/>
            <a:r>
              <a:rPr lang="tr-TR" sz="2000" dirty="0" smtClean="0"/>
              <a:t>günde </a:t>
            </a:r>
            <a:r>
              <a:rPr lang="tr-TR" sz="2000" u="sng" dirty="0"/>
              <a:t>2-3 su bardağı kadar süt veya yoğurt, 1 </a:t>
            </a:r>
            <a:endParaRPr lang="tr-TR" sz="2000" u="sng" dirty="0" smtClean="0"/>
          </a:p>
          <a:p>
            <a:pPr lvl="0"/>
            <a:r>
              <a:rPr lang="tr-TR" sz="2000" u="sng" dirty="0" smtClean="0"/>
              <a:t>kibrit </a:t>
            </a:r>
            <a:r>
              <a:rPr lang="tr-TR" sz="2000" u="sng" dirty="0"/>
              <a:t>kutusu kadar beyaz peynir </a:t>
            </a:r>
            <a:r>
              <a:rPr lang="tr-TR" sz="2000" dirty="0"/>
              <a:t>tüketmeleri </a:t>
            </a:r>
            <a:endParaRPr lang="tr-TR" sz="2000" dirty="0" smtClean="0"/>
          </a:p>
          <a:p>
            <a:pPr lvl="0"/>
            <a:r>
              <a:rPr lang="tr-TR" sz="2000" dirty="0" smtClean="0"/>
              <a:t>önemlidir</a:t>
            </a:r>
            <a:r>
              <a:rPr lang="tr-TR" sz="2000" dirty="0"/>
              <a:t>. </a:t>
            </a:r>
            <a:endParaRPr lang="tr-TR" sz="2000" dirty="0" smtClean="0"/>
          </a:p>
          <a:p>
            <a:pPr lvl="0"/>
            <a:r>
              <a:rPr lang="tr-TR" sz="2000" dirty="0" smtClean="0"/>
              <a:t>Ayrıca</a:t>
            </a:r>
            <a:r>
              <a:rPr lang="tr-TR" sz="2000" dirty="0"/>
              <a:t>, hastalıklara karşı daha dirençli olmaları, göz, </a:t>
            </a:r>
            <a:r>
              <a:rPr lang="tr-TR" sz="2000" u="sng" dirty="0"/>
              <a:t>cilt ve sindirim</a:t>
            </a:r>
            <a:r>
              <a:rPr lang="tr-TR" sz="2000" dirty="0"/>
              <a:t> sistemlerinin sağlıklı olması için her gün </a:t>
            </a:r>
            <a:r>
              <a:rPr lang="tr-TR" sz="2000" b="1" dirty="0"/>
              <a:t>5 porsiyon taze sebze veya meyve </a:t>
            </a:r>
            <a:r>
              <a:rPr lang="tr-TR" sz="2000" dirty="0"/>
              <a:t>tüketmeleri önerilmektedir.</a:t>
            </a:r>
          </a:p>
          <a:p>
            <a:endParaRPr lang="tr-TR" dirty="0"/>
          </a:p>
        </p:txBody>
      </p:sp>
      <p:pic>
        <p:nvPicPr>
          <p:cNvPr id="6" name="Picture 2" descr="süt tükete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457200"/>
            <a:ext cx="6183598" cy="602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52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t>Öğrenciler için en önemli öğün kahvaltıdır.</a:t>
            </a:r>
          </a:p>
        </p:txBody>
      </p:sp>
      <p:sp>
        <p:nvSpPr>
          <p:cNvPr id="3" name="İçerik Yer Tutucusu 2"/>
          <p:cNvSpPr>
            <a:spLocks noGrp="1"/>
          </p:cNvSpPr>
          <p:nvPr>
            <p:ph sz="half" idx="1"/>
          </p:nvPr>
        </p:nvSpPr>
        <p:spPr>
          <a:xfrm>
            <a:off x="0" y="1584960"/>
            <a:ext cx="5568696" cy="5273039"/>
          </a:xfrm>
        </p:spPr>
        <p:txBody>
          <a:bodyPr>
            <a:normAutofit lnSpcReduction="10000"/>
          </a:bodyPr>
          <a:lstStyle/>
          <a:p>
            <a:pPr lvl="0"/>
            <a:r>
              <a:rPr lang="tr-TR" sz="2200" dirty="0" smtClean="0"/>
              <a:t>Bütün </a:t>
            </a:r>
            <a:r>
              <a:rPr lang="tr-TR" sz="2200" dirty="0"/>
              <a:t>gece süren açlıktan sonra, vücudumuz ve beynimiz güne başlamak için enerjiye gereksinim duymaktadır. Kahvaltı yapılmadığı takdirde, dikkat dağınıklığı, yorgunluk, baş ağrısı ve zihinsel performansta azalma olmaktadır. Bu nedenle, güne yeterli ve dengeli yapılan bir kahvaltı ile başlamak öğrencilerin okul başarısının artmasında son derece önemlidir. </a:t>
            </a:r>
            <a:endParaRPr lang="tr-TR" sz="2200" dirty="0" smtClean="0"/>
          </a:p>
          <a:p>
            <a:pPr lvl="0"/>
            <a:r>
              <a:rPr lang="tr-TR" sz="2200" dirty="0" smtClean="0"/>
              <a:t>Çocukların </a:t>
            </a:r>
            <a:r>
              <a:rPr lang="tr-TR" sz="2200" dirty="0"/>
              <a:t>her sabah düzenli olarak kahvaltı yapma alışkanlığı kazanmalarına özen gösterilmelidir. Peynir, haşlanmış yumurta, taze meyve suyu, birkaç dilim ekmek veya 1 bardak süt, poğaça, mandalina çocuklar için yeterli ve dengeli bir kahvaltı örneğidir.</a:t>
            </a:r>
          </a:p>
          <a:p>
            <a:pPr lvl="0"/>
            <a:r>
              <a:rPr lang="tr-TR" sz="2200" dirty="0" smtClean="0"/>
              <a:t>Günlük </a:t>
            </a:r>
            <a:r>
              <a:rPr lang="tr-TR" sz="2200" dirty="0"/>
              <a:t>tüketilecek besinlerin 3 ana, 2 ara öğünde alınması en uygun olanıdır.</a:t>
            </a:r>
          </a:p>
          <a:p>
            <a:endParaRPr lang="tr-TR" dirty="0"/>
          </a:p>
        </p:txBody>
      </p:sp>
      <p:sp>
        <p:nvSpPr>
          <p:cNvPr id="6" name="İçerik Yer Tutucusu 5"/>
          <p:cNvSpPr>
            <a:spLocks noGrp="1"/>
          </p:cNvSpPr>
          <p:nvPr>
            <p:ph sz="half" idx="2"/>
          </p:nvPr>
        </p:nvSpPr>
        <p:spPr/>
        <p:txBody>
          <a:bodyPr>
            <a:normAutofit lnSpcReduction="10000"/>
          </a:bodyPr>
          <a:lstStyle/>
          <a:p>
            <a:endParaRPr lang="tr-TR" dirty="0"/>
          </a:p>
        </p:txBody>
      </p:sp>
      <p:pic>
        <p:nvPicPr>
          <p:cNvPr id="4" name="Picture 4" descr="et tükete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696" y="1593787"/>
            <a:ext cx="6623304" cy="526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152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492875"/>
          </a:xfrm>
        </p:spPr>
      </p:pic>
    </p:spTree>
    <p:extLst>
      <p:ext uri="{BB962C8B-B14F-4D97-AF65-F5344CB8AC3E}">
        <p14:creationId xmlns:p14="http://schemas.microsoft.com/office/powerpoint/2010/main" val="332792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98464" y="913764"/>
            <a:ext cx="6193536" cy="5547995"/>
          </a:xfrm>
        </p:spPr>
        <p:txBody>
          <a:bodyPr>
            <a:normAutofit/>
          </a:bodyPr>
          <a:lstStyle/>
          <a:p>
            <a:pPr lvl="0"/>
            <a:r>
              <a:rPr lang="tr-TR" sz="2400" dirty="0" smtClean="0"/>
              <a:t>     </a:t>
            </a:r>
            <a:r>
              <a:rPr lang="tr-TR" sz="2000" dirty="0" smtClean="0"/>
              <a:t>Okulda </a:t>
            </a:r>
            <a:r>
              <a:rPr lang="tr-TR" sz="2000" dirty="0"/>
              <a:t>veya evde dinlenirken ve ders çalışırken açlık hissedildiğinde tüketilen besinlere dikkat edilmelidir. Örneğin, şeker ve şekerli besinler, cips, gazlı içecekler yerine </a:t>
            </a:r>
            <a:r>
              <a:rPr lang="tr-TR" sz="2000" dirty="0" smtClean="0"/>
              <a:t>;</a:t>
            </a:r>
          </a:p>
          <a:p>
            <a:pPr marL="0" lvl="0" indent="0">
              <a:buNone/>
            </a:pPr>
            <a:r>
              <a:rPr lang="tr-TR" sz="2000" dirty="0" smtClean="0"/>
              <a:t>          </a:t>
            </a:r>
            <a:r>
              <a:rPr lang="tr-TR" sz="2000" dirty="0"/>
              <a:t>S</a:t>
            </a:r>
            <a:r>
              <a:rPr lang="tr-TR" sz="2000" dirty="0" smtClean="0"/>
              <a:t>üt</a:t>
            </a:r>
            <a:r>
              <a:rPr lang="tr-TR" sz="2000" dirty="0"/>
              <a:t>, yoğurt, sütlü tatlılar, ekmek arası peynir, taze </a:t>
            </a:r>
            <a:r>
              <a:rPr lang="tr-TR" sz="2000" dirty="0" smtClean="0"/>
              <a:t>sıkılmış </a:t>
            </a:r>
            <a:r>
              <a:rPr lang="tr-TR" sz="2000" dirty="0"/>
              <a:t>meyve suları ve kuru meyvelerin tüketiminin tercih edilmesi çocukların sağlıklı beslenmeleri açısından daha yararlıdır.</a:t>
            </a:r>
          </a:p>
          <a:p>
            <a:pPr marL="0" lvl="0" indent="0">
              <a:buNone/>
            </a:pPr>
            <a:r>
              <a:rPr lang="tr-TR" sz="2000" dirty="0" smtClean="0"/>
              <a:t>      </a:t>
            </a:r>
            <a:endParaRPr lang="tr-TR" sz="2000" dirty="0"/>
          </a:p>
          <a:p>
            <a:pPr lvl="0"/>
            <a:r>
              <a:rPr lang="tr-TR" sz="2000" dirty="0" smtClean="0"/>
              <a:t>      Açıkta </a:t>
            </a:r>
            <a:r>
              <a:rPr lang="tr-TR" sz="2000" dirty="0"/>
              <a:t>satılan besinler, yeterince güvenilir ve </a:t>
            </a:r>
            <a:r>
              <a:rPr lang="tr-TR" sz="2000" dirty="0" smtClean="0"/>
              <a:t>temiz değildir</a:t>
            </a:r>
            <a:r>
              <a:rPr lang="tr-TR" sz="2000" dirty="0"/>
              <a:t>. Ayrıca, uygun koşullarda </a:t>
            </a:r>
            <a:r>
              <a:rPr lang="tr-TR" sz="2000" dirty="0" smtClean="0"/>
              <a:t>muhafaza edilmedikleri </a:t>
            </a:r>
            <a:r>
              <a:rPr lang="tr-TR" sz="2000" dirty="0"/>
              <a:t>için çabuk bozulma riski taşırlar. Bu nedenle, özellikle okul çevresinde açıkta satılan besinlerin kesinlikle satın alınmaması gerekmektedir.</a:t>
            </a:r>
          </a:p>
          <a:p>
            <a:endParaRPr lang="tr-TR" sz="2400" dirty="0"/>
          </a:p>
        </p:txBody>
      </p:sp>
      <p:pic>
        <p:nvPicPr>
          <p:cNvPr id="4" name="Picture 4" descr="süt tüketen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2" y="913765"/>
            <a:ext cx="5742432" cy="554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27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Okul Öncesi Çocuklarda Beslenme Alışkanlıkları Nasıl Kazandırılır?</a:t>
            </a:r>
            <a:br>
              <a:rPr lang="tr-TR" b="1" dirty="0"/>
            </a:br>
            <a:endParaRPr lang="tr-TR" dirty="0"/>
          </a:p>
        </p:txBody>
      </p:sp>
      <p:pic>
        <p:nvPicPr>
          <p:cNvPr id="3074" name="Picture 2" descr="tahıl tüketen çocuk ile ilgili görsel sonucu"/>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2946" y="1439640"/>
            <a:ext cx="8451342" cy="54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32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134113" y="662781"/>
            <a:ext cx="6143878" cy="3684588"/>
          </a:xfrm>
        </p:spPr>
        <p:txBody>
          <a:bodyPr>
            <a:noAutofit/>
          </a:bodyPr>
          <a:lstStyle/>
          <a:p>
            <a:r>
              <a:rPr lang="tr-TR" sz="2000" b="1" dirty="0" smtClean="0"/>
              <a:t>Çocuklara </a:t>
            </a:r>
            <a:r>
              <a:rPr lang="tr-TR" sz="2000" b="1" dirty="0"/>
              <a:t>yemek yemenin bir gereksinim </a:t>
            </a:r>
            <a:r>
              <a:rPr lang="tr-TR" sz="2000" b="1" dirty="0" smtClean="0"/>
              <a:t>olduğu </a:t>
            </a:r>
            <a:r>
              <a:rPr lang="tr-TR" sz="2000" b="1" dirty="0"/>
              <a:t>bu </a:t>
            </a:r>
            <a:r>
              <a:rPr lang="tr-TR" sz="2000" b="1" dirty="0" smtClean="0"/>
              <a:t>yaşta öğretilmelidir</a:t>
            </a:r>
            <a:r>
              <a:rPr lang="tr-TR" sz="2000" b="1" dirty="0"/>
              <a:t>. </a:t>
            </a:r>
            <a:endParaRPr lang="tr-TR" sz="2000" b="1" dirty="0" smtClean="0"/>
          </a:p>
          <a:p>
            <a:r>
              <a:rPr lang="tr-TR" sz="2000" dirty="0" smtClean="0"/>
              <a:t>Ş</a:t>
            </a:r>
            <a:r>
              <a:rPr lang="tr-TR" sz="2000" dirty="0" smtClean="0"/>
              <a:t>a</a:t>
            </a:r>
            <a:r>
              <a:rPr lang="tr-TR" sz="2000" dirty="0" smtClean="0"/>
              <a:t>rkı söyleyerek</a:t>
            </a:r>
            <a:r>
              <a:rPr lang="tr-TR" sz="2000" dirty="0"/>
              <a:t>, dans ederek, televizyon seyrettirerek, </a:t>
            </a:r>
            <a:r>
              <a:rPr lang="tr-TR" sz="2000" dirty="0" smtClean="0"/>
              <a:t>peşinde </a:t>
            </a:r>
            <a:r>
              <a:rPr lang="tr-TR" sz="2000" dirty="0"/>
              <a:t>yemek </a:t>
            </a:r>
            <a:r>
              <a:rPr lang="tr-TR" sz="2000" dirty="0" smtClean="0"/>
              <a:t>tabağı </a:t>
            </a:r>
            <a:r>
              <a:rPr lang="tr-TR" sz="2000" dirty="0"/>
              <a:t>ile </a:t>
            </a:r>
            <a:r>
              <a:rPr lang="tr-TR" sz="2000" dirty="0" smtClean="0"/>
              <a:t>koşturarak yemek </a:t>
            </a:r>
            <a:r>
              <a:rPr lang="tr-TR" sz="2000" dirty="0"/>
              <a:t>yedirmek veya </a:t>
            </a:r>
            <a:r>
              <a:rPr lang="tr-TR" sz="2000" dirty="0" smtClean="0"/>
              <a:t>çocuğu </a:t>
            </a:r>
            <a:r>
              <a:rPr lang="tr-TR" sz="2000" dirty="0"/>
              <a:t>yemek yedirirken çok acele etmek veya oyalamak </a:t>
            </a:r>
            <a:r>
              <a:rPr lang="tr-TR" sz="2000" dirty="0" smtClean="0"/>
              <a:t>uygun </a:t>
            </a:r>
            <a:r>
              <a:rPr lang="de-DE" sz="2000" dirty="0" smtClean="0"/>
              <a:t>birer </a:t>
            </a:r>
            <a:r>
              <a:rPr lang="de-DE" sz="2000" dirty="0"/>
              <a:t>tutum </a:t>
            </a:r>
            <a:r>
              <a:rPr lang="de-DE" sz="2000" dirty="0" smtClean="0"/>
              <a:t>d</a:t>
            </a:r>
            <a:r>
              <a:rPr lang="tr-TR" sz="2000" dirty="0" smtClean="0"/>
              <a:t>eğil</a:t>
            </a:r>
            <a:r>
              <a:rPr lang="de-DE" sz="2000" dirty="0" smtClean="0"/>
              <a:t>dir.</a:t>
            </a:r>
            <a:r>
              <a:rPr lang="tr-TR" sz="2000" b="1" dirty="0" smtClean="0"/>
              <a:t> </a:t>
            </a:r>
            <a:endParaRPr lang="tr-TR" sz="2000" b="1" dirty="0" smtClean="0"/>
          </a:p>
          <a:p>
            <a:endParaRPr lang="tr-TR" sz="2000" b="1" dirty="0"/>
          </a:p>
          <a:p>
            <a:r>
              <a:rPr lang="tr-TR" sz="2000" b="1" dirty="0"/>
              <a:t>T</a:t>
            </a:r>
            <a:r>
              <a:rPr lang="tr-TR" sz="2000" b="1" dirty="0" smtClean="0"/>
              <a:t>üketebilecekleri </a:t>
            </a:r>
            <a:r>
              <a:rPr lang="tr-TR" sz="2000" b="1" dirty="0" smtClean="0"/>
              <a:t>düşünülenden </a:t>
            </a:r>
            <a:r>
              <a:rPr lang="tr-TR" sz="2000" b="1" dirty="0"/>
              <a:t>az besin verilmelidir</a:t>
            </a:r>
            <a:r>
              <a:rPr lang="tr-TR" sz="2000" b="1" dirty="0" smtClean="0"/>
              <a:t>.</a:t>
            </a:r>
          </a:p>
          <a:p>
            <a:r>
              <a:rPr lang="tr-TR" sz="2000" b="1" dirty="0" smtClean="0"/>
              <a:t>Çocukların açlık </a:t>
            </a:r>
            <a:r>
              <a:rPr lang="tr-TR" sz="2000" b="1" dirty="0"/>
              <a:t>belirtilerine kulak verilmelidir. </a:t>
            </a:r>
            <a:r>
              <a:rPr lang="tr-TR" sz="2000" dirty="0"/>
              <a:t>Çocuk </a:t>
            </a:r>
            <a:r>
              <a:rPr lang="tr-TR" sz="2000" dirty="0" smtClean="0"/>
              <a:t>doyduğunu söylediğinde ona uyulmalıdır</a:t>
            </a:r>
            <a:r>
              <a:rPr lang="tr-TR" sz="2000" dirty="0"/>
              <a:t>. Çocuklar </a:t>
            </a:r>
            <a:r>
              <a:rPr lang="tr-TR" sz="2000" dirty="0" smtClean="0"/>
              <a:t>yalnızca açlıklarını </a:t>
            </a:r>
            <a:r>
              <a:rPr lang="tr-TR" sz="2000" dirty="0"/>
              <a:t>giderecek kadar yemeye gereksinim duyarlar</a:t>
            </a:r>
            <a:r>
              <a:rPr lang="tr-TR" sz="2000" dirty="0" smtClean="0"/>
              <a:t>.</a:t>
            </a:r>
          </a:p>
          <a:p>
            <a:r>
              <a:rPr lang="tr-TR" sz="2000" dirty="0"/>
              <a:t>Yemekle oynamaya başladıkları zaman </a:t>
            </a:r>
            <a:r>
              <a:rPr lang="tr-TR" sz="2000" b="1" dirty="0"/>
              <a:t>“yeter” </a:t>
            </a:r>
            <a:r>
              <a:rPr lang="tr-TR" sz="2000" dirty="0"/>
              <a:t>sinyali verilmeli ve </a:t>
            </a:r>
            <a:r>
              <a:rPr lang="tr-TR" sz="2000" dirty="0" smtClean="0"/>
              <a:t>yemekten </a:t>
            </a:r>
            <a:r>
              <a:rPr lang="tr-TR" sz="2000" dirty="0" err="1" smtClean="0"/>
              <a:t>uzaklaştirilmalidir</a:t>
            </a:r>
            <a:r>
              <a:rPr lang="tr-TR" sz="2000" dirty="0"/>
              <a:t>.</a:t>
            </a:r>
          </a:p>
          <a:p>
            <a:r>
              <a:rPr lang="tr-TR" sz="2000" b="1" dirty="0"/>
              <a:t>Çocukların yemeklerini kendilerinin yiyebilmesi için olanak </a:t>
            </a:r>
            <a:r>
              <a:rPr lang="tr-TR" sz="2000" b="1" dirty="0" smtClean="0"/>
              <a:t>sağlanmalıdır</a:t>
            </a:r>
            <a:r>
              <a:rPr lang="tr-TR" sz="2000" b="1" dirty="0"/>
              <a:t>.</a:t>
            </a:r>
          </a:p>
          <a:p>
            <a:endParaRPr lang="tr-TR" sz="1800" dirty="0"/>
          </a:p>
        </p:txBody>
      </p:sp>
      <p:sp>
        <p:nvSpPr>
          <p:cNvPr id="7" name="Metin Yer Tutucusu 6"/>
          <p:cNvSpPr>
            <a:spLocks noGrp="1"/>
          </p:cNvSpPr>
          <p:nvPr>
            <p:ph type="body" sz="quarter" idx="3"/>
          </p:nvPr>
        </p:nvSpPr>
        <p:spPr/>
        <p:txBody>
          <a:bodyPr/>
          <a:lstStyle/>
          <a:p>
            <a:endParaRPr lang="tr-TR"/>
          </a:p>
        </p:txBody>
      </p:sp>
      <p:pic>
        <p:nvPicPr>
          <p:cNvPr id="9" name="Picture 2" descr="İlgili resim"/>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759682"/>
            <a:ext cx="5816473" cy="565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672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hıl tüketen çocuk ile ilgili görsel sonucu"/>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241300" y="903287"/>
            <a:ext cx="5168900" cy="5700712"/>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5"/>
          <p:cNvSpPr>
            <a:spLocks noGrp="1"/>
          </p:cNvSpPr>
          <p:nvPr>
            <p:ph sz="half" idx="2"/>
          </p:nvPr>
        </p:nvSpPr>
        <p:spPr>
          <a:xfrm>
            <a:off x="5410200" y="352424"/>
            <a:ext cx="6604000" cy="6251575"/>
          </a:xfrm>
        </p:spPr>
        <p:txBody>
          <a:bodyPr>
            <a:normAutofit lnSpcReduction="10000"/>
          </a:bodyPr>
          <a:lstStyle/>
          <a:p>
            <a:r>
              <a:rPr lang="tr-TR" dirty="0"/>
              <a:t>Çocukların kullanacağı  kaşık ve çatal çocuğun eline ve ağzına uygun olmalı, </a:t>
            </a:r>
            <a:r>
              <a:rPr lang="tr-TR" dirty="0" smtClean="0"/>
              <a:t>otururken </a:t>
            </a:r>
            <a:r>
              <a:rPr lang="tr-TR" dirty="0"/>
              <a:t>y</a:t>
            </a:r>
            <a:r>
              <a:rPr lang="tr-TR" dirty="0" smtClean="0"/>
              <a:t>ükseklik masaya </a:t>
            </a:r>
            <a:r>
              <a:rPr lang="tr-TR" dirty="0"/>
              <a:t>göre </a:t>
            </a:r>
            <a:r>
              <a:rPr lang="tr-TR" dirty="0" smtClean="0"/>
              <a:t>ayarlanmalıdır</a:t>
            </a:r>
            <a:r>
              <a:rPr lang="tr-TR" dirty="0"/>
              <a:t>.</a:t>
            </a:r>
          </a:p>
          <a:p>
            <a:r>
              <a:rPr lang="tr-TR" b="1" dirty="0"/>
              <a:t>Çocuk her seferinde </a:t>
            </a:r>
            <a:r>
              <a:rPr lang="tr-TR" b="1" dirty="0" smtClean="0"/>
              <a:t>tabağındakileri </a:t>
            </a:r>
            <a:r>
              <a:rPr lang="tr-TR" b="1" dirty="0"/>
              <a:t>bitirmesi için </a:t>
            </a:r>
            <a:r>
              <a:rPr lang="tr-TR" b="1" dirty="0" smtClean="0"/>
              <a:t>zorlanmamalıdır</a:t>
            </a:r>
            <a:r>
              <a:rPr lang="tr-TR" b="1" dirty="0"/>
              <a:t>. </a:t>
            </a:r>
            <a:r>
              <a:rPr lang="tr-TR" dirty="0"/>
              <a:t>Bu </a:t>
            </a:r>
            <a:r>
              <a:rPr lang="tr-TR" dirty="0" smtClean="0"/>
              <a:t>davranış</a:t>
            </a:r>
            <a:endParaRPr lang="tr-TR" dirty="0"/>
          </a:p>
          <a:p>
            <a:r>
              <a:rPr lang="tr-TR" dirty="0" smtClean="0"/>
              <a:t>çocuğun aşırı </a:t>
            </a:r>
            <a:r>
              <a:rPr lang="tr-TR" dirty="0"/>
              <a:t>yemesine veya yemekten nefret etmesine neden olabilir.</a:t>
            </a:r>
          </a:p>
          <a:p>
            <a:r>
              <a:rPr lang="tr-TR" b="1" dirty="0"/>
              <a:t>Yemek saatlerinin </a:t>
            </a:r>
            <a:r>
              <a:rPr lang="tr-TR" b="1" dirty="0" smtClean="0"/>
              <a:t>çocuğu </a:t>
            </a:r>
            <a:r>
              <a:rPr lang="tr-TR" b="1" dirty="0"/>
              <a:t>mutlu yapan saatler </a:t>
            </a:r>
            <a:r>
              <a:rPr lang="tr-TR" b="1" dirty="0" smtClean="0"/>
              <a:t>olması sağlanmalıdır</a:t>
            </a:r>
            <a:r>
              <a:rPr lang="tr-TR" b="1" dirty="0"/>
              <a:t>.</a:t>
            </a:r>
          </a:p>
          <a:p>
            <a:r>
              <a:rPr lang="tr-TR" dirty="0"/>
              <a:t>Disiplinin </a:t>
            </a:r>
            <a:r>
              <a:rPr lang="tr-TR" dirty="0" smtClean="0"/>
              <a:t>uygulandığı öğütlerin verildiği </a:t>
            </a:r>
            <a:r>
              <a:rPr lang="tr-TR" dirty="0"/>
              <a:t>ya da </a:t>
            </a:r>
            <a:r>
              <a:rPr lang="tr-TR" dirty="0" smtClean="0"/>
              <a:t>verileceği </a:t>
            </a:r>
            <a:r>
              <a:rPr lang="tr-TR" dirty="0"/>
              <a:t>yer yemek </a:t>
            </a:r>
            <a:r>
              <a:rPr lang="tr-TR" dirty="0" smtClean="0"/>
              <a:t>masası</a:t>
            </a:r>
            <a:endParaRPr lang="tr-TR" dirty="0"/>
          </a:p>
          <a:p>
            <a:r>
              <a:rPr lang="tr-TR" dirty="0" smtClean="0"/>
              <a:t>olmamalıdır</a:t>
            </a:r>
            <a:r>
              <a:rPr lang="tr-TR" dirty="0"/>
              <a:t>. Yemek </a:t>
            </a:r>
            <a:r>
              <a:rPr lang="tr-TR" dirty="0" smtClean="0"/>
              <a:t>masasında neşeli </a:t>
            </a:r>
            <a:r>
              <a:rPr lang="tr-TR" dirty="0"/>
              <a:t>ve mutlu bir atmosfer </a:t>
            </a:r>
            <a:r>
              <a:rPr lang="tr-TR" dirty="0" smtClean="0"/>
              <a:t>yaratılmalı,</a:t>
            </a:r>
            <a:endParaRPr lang="tr-TR" dirty="0"/>
          </a:p>
          <a:p>
            <a:endParaRPr lang="tr-TR" dirty="0"/>
          </a:p>
        </p:txBody>
      </p:sp>
    </p:spTree>
    <p:extLst>
      <p:ext uri="{BB962C8B-B14F-4D97-AF65-F5344CB8AC3E}">
        <p14:creationId xmlns:p14="http://schemas.microsoft.com/office/powerpoint/2010/main" val="3315332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9078" y="216281"/>
            <a:ext cx="10076498" cy="4351338"/>
          </a:xfrm>
        </p:spPr>
        <p:txBody>
          <a:bodyPr/>
          <a:lstStyle/>
          <a:p>
            <a:pPr marL="0" indent="0">
              <a:buNone/>
            </a:pPr>
            <a:r>
              <a:rPr lang="tr-TR" sz="2400" dirty="0" smtClean="0"/>
              <a:t>        Sağlıklı </a:t>
            </a:r>
            <a:r>
              <a:rPr lang="tr-TR" sz="2400" dirty="0"/>
              <a:t>yaşam için çocuklara el yıkama ve diş fırçalama alışkanlığının kazandırılması çok önemlidir. Kirli eller, basit bir soğuk algınlığından ölümcül hastane enfeksiyonlarına kadar pek çok hastalığın nedeni olabilmektedir. Bu nedenle çocuklara, özellikle yemek yemeden önce ve sonra, tuvalete girdikten sonra, dışarıda oyun oynadıktan sonra, dışarıdan eve gelince ellerini, ılık akan su altında sabun ile iyice ovuşturarak yıkamaları konusunda alışkanlık kazandırılması gerekmektedir.</a:t>
            </a:r>
          </a:p>
          <a:p>
            <a:endParaRPr lang="tr-TR" dirty="0"/>
          </a:p>
        </p:txBody>
      </p:sp>
      <p:pic>
        <p:nvPicPr>
          <p:cNvPr id="4" name="Picture 2" descr="et tüketen çocuk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078" y="2548127"/>
            <a:ext cx="10076498" cy="430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39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4"/>
            <a:ext cx="10646664" cy="6492875"/>
          </a:xfrm>
        </p:spPr>
      </p:pic>
    </p:spTree>
    <p:extLst>
      <p:ext uri="{BB962C8B-B14F-4D97-AF65-F5344CB8AC3E}">
        <p14:creationId xmlns:p14="http://schemas.microsoft.com/office/powerpoint/2010/main" val="72491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Beslenme NEDİR?</a:t>
            </a:r>
            <a:endParaRPr lang="tr-TR" dirty="0"/>
          </a:p>
        </p:txBody>
      </p:sp>
      <p:pic>
        <p:nvPicPr>
          <p:cNvPr id="8194" name="Picture 2" descr="beslenme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5344"/>
            <a:ext cx="10515600" cy="510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32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671048" cy="6492875"/>
          </a:xfrm>
          <a:prstGeom prst="rect">
            <a:avLst/>
          </a:prstGeom>
        </p:spPr>
      </p:pic>
    </p:spTree>
    <p:extLst>
      <p:ext uri="{BB962C8B-B14F-4D97-AF65-F5344CB8AC3E}">
        <p14:creationId xmlns:p14="http://schemas.microsoft.com/office/powerpoint/2010/main" val="1209646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12695" y="1114933"/>
            <a:ext cx="19353111" cy="4036498"/>
          </a:xfrm>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720" y="228600"/>
            <a:ext cx="6431280" cy="6364541"/>
          </a:xfrm>
        </p:spPr>
      </p:pic>
      <p:pic>
        <p:nvPicPr>
          <p:cNvPr id="1028" name="Picture 4" descr="su iç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1" y="228600"/>
            <a:ext cx="5595620" cy="6356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404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Çocukların </a:t>
            </a:r>
            <a:r>
              <a:rPr lang="tr-TR" dirty="0" smtClean="0"/>
              <a:t>Zeka ve Fiziksel Gelişiminde </a:t>
            </a:r>
            <a:r>
              <a:rPr lang="tr-TR" dirty="0"/>
              <a:t>U</a:t>
            </a:r>
            <a:r>
              <a:rPr lang="tr-TR" dirty="0" smtClean="0"/>
              <a:t>ykunun </a:t>
            </a:r>
            <a:r>
              <a:rPr lang="tr-TR" dirty="0"/>
              <a:t>Ö</a:t>
            </a:r>
            <a:r>
              <a:rPr lang="tr-TR" dirty="0" smtClean="0"/>
              <a:t>nemi</a:t>
            </a:r>
            <a:r>
              <a:rPr lang="tr-TR" dirty="0"/>
              <a:t/>
            </a:r>
            <a:br>
              <a:rPr lang="tr-TR" dirty="0"/>
            </a:br>
            <a:endParaRPr lang="tr-TR" dirty="0"/>
          </a:p>
        </p:txBody>
      </p:sp>
      <p:pic>
        <p:nvPicPr>
          <p:cNvPr id="4" name="İçerik Yer Tutucusu 3" descr="Çocukların zeka gelişiminde uykunun önemi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96600"/>
            <a:ext cx="10105454" cy="4928584"/>
          </a:xfrm>
          <a:prstGeom prst="rect">
            <a:avLst/>
          </a:prstGeom>
          <a:noFill/>
          <a:ln>
            <a:noFill/>
          </a:ln>
        </p:spPr>
      </p:pic>
    </p:spTree>
    <p:extLst>
      <p:ext uri="{BB962C8B-B14F-4D97-AF65-F5344CB8AC3E}">
        <p14:creationId xmlns:p14="http://schemas.microsoft.com/office/powerpoint/2010/main" val="3834367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825624"/>
            <a:ext cx="10515600" cy="5032375"/>
          </a:xfrm>
        </p:spPr>
        <p:txBody>
          <a:bodyPr>
            <a:normAutofit/>
          </a:bodyPr>
          <a:lstStyle/>
          <a:p>
            <a:endParaRPr lang="tr-TR" sz="2400" dirty="0" smtClean="0"/>
          </a:p>
          <a:p>
            <a:endParaRPr lang="tr-TR" sz="2400" dirty="0"/>
          </a:p>
          <a:p>
            <a:endParaRPr lang="tr-TR" sz="2400" dirty="0" smtClean="0"/>
          </a:p>
          <a:p>
            <a:endParaRPr lang="tr-TR" sz="2400" dirty="0"/>
          </a:p>
          <a:p>
            <a:endParaRPr lang="tr-TR" sz="2400" dirty="0" smtClean="0"/>
          </a:p>
          <a:p>
            <a:pPr marL="0" indent="0">
              <a:buNone/>
            </a:pPr>
            <a:r>
              <a:rPr lang="tr-TR" sz="2400" dirty="0" smtClean="0"/>
              <a:t>       Kaliteli </a:t>
            </a:r>
            <a:r>
              <a:rPr lang="tr-TR" sz="2400" dirty="0"/>
              <a:t>uyku, 0-3 yaş arasında çocuk gelişimini etkileyen faktörler arasında ilk sıralarda yer almaktadır. Özellikle geceleri deliksiz uyuyabilme becerisi, çocuklara hem zihinsel hem de fiziksel büyüme açısından önemli avantajlar sağlamaktadır.</a:t>
            </a:r>
            <a:br>
              <a:rPr lang="tr-TR" sz="2400" dirty="0"/>
            </a:br>
            <a:r>
              <a:rPr lang="tr-TR" sz="2400" dirty="0"/>
              <a:t>“Stanford Araştırma Enstitüsü, küçük çocukların ileriki yıllarda matematik ve edebiyat başarısını etkileyen en önemli unsurun düzenli uyku olduğunu gösteren bir araştırma yayınladı. Araştırma ayrıca uykusu belli bir düzene oturtulmuş çocukların diğerlerine kıyasla kendilerini daha iyi ifade ettiklerini kanıtlıyor.”</a:t>
            </a:r>
          </a:p>
          <a:p>
            <a:endParaRPr lang="tr-TR" sz="2400" dirty="0"/>
          </a:p>
        </p:txBody>
      </p:sp>
      <p:pic>
        <p:nvPicPr>
          <p:cNvPr id="1026"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472" y="0"/>
            <a:ext cx="7318248" cy="40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49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0808" y="0"/>
            <a:ext cx="10515600" cy="4351338"/>
          </a:xfrm>
        </p:spPr>
        <p:txBody>
          <a:bodyPr/>
          <a:lstStyle/>
          <a:p>
            <a:pPr marL="0" indent="0">
              <a:buNone/>
            </a:pPr>
            <a:r>
              <a:rPr lang="tr-TR" sz="2400" dirty="0" smtClean="0"/>
              <a:t>        Örneğin</a:t>
            </a:r>
            <a:r>
              <a:rPr lang="tr-TR" sz="2400" dirty="0"/>
              <a:t>, REM uykusu olarak bilinen uyku periyodunda çocukların gün içinde öğrendiği bilgi ve becerileri pekiştiren beyin bağlantıları aktive olmaktadır. Diğer yandan, çocuklarda fiziksel büyümeyi belirleyen büyüme hormonunun en çok uyku sırasında salgılandığı bilinmektedir. </a:t>
            </a:r>
            <a:r>
              <a:rPr lang="tr-TR" sz="2400" dirty="0" smtClean="0"/>
              <a:t>Yeterli uyumadığı için büyüme hormonu eksik salgılanan çocuklar pek çok organın, kas ve kemiklerin gelişimi bakımından dezavantajlı duruma düşmektedir.</a:t>
            </a:r>
          </a:p>
          <a:p>
            <a:endParaRPr lang="tr-TR" dirty="0"/>
          </a:p>
        </p:txBody>
      </p:sp>
      <p:pic>
        <p:nvPicPr>
          <p:cNvPr id="2050"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30" y="2048256"/>
            <a:ext cx="9658985" cy="48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30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Çocuğunuzun </a:t>
            </a:r>
            <a:r>
              <a:rPr lang="tr-TR" dirty="0"/>
              <a:t>ne kadar uyuması gerekir?</a:t>
            </a:r>
            <a:br>
              <a:rPr lang="tr-TR" dirty="0"/>
            </a:br>
            <a:endParaRPr lang="tr-TR" dirty="0"/>
          </a:p>
        </p:txBody>
      </p:sp>
      <p:sp>
        <p:nvSpPr>
          <p:cNvPr id="3" name="İçerik Yer Tutucusu 2"/>
          <p:cNvSpPr>
            <a:spLocks noGrp="1"/>
          </p:cNvSpPr>
          <p:nvPr>
            <p:ph idx="1"/>
          </p:nvPr>
        </p:nvSpPr>
        <p:spPr>
          <a:xfrm>
            <a:off x="838200" y="1825624"/>
            <a:ext cx="10515600" cy="4721479"/>
          </a:xfrm>
        </p:spPr>
        <p:txBody>
          <a:bodyPr>
            <a:normAutofit lnSpcReduction="10000"/>
          </a:bodyPr>
          <a:lstStyle/>
          <a:p>
            <a:pPr fontAlgn="base"/>
            <a:endParaRPr lang="tr-TR" sz="2200" dirty="0" smtClean="0"/>
          </a:p>
          <a:p>
            <a:pPr fontAlgn="base"/>
            <a:endParaRPr lang="tr-TR" sz="2200" dirty="0" smtClean="0"/>
          </a:p>
          <a:p>
            <a:pPr fontAlgn="base"/>
            <a:endParaRPr lang="tr-TR" sz="2200" dirty="0"/>
          </a:p>
          <a:p>
            <a:pPr fontAlgn="base"/>
            <a:endParaRPr lang="tr-TR" sz="2200" dirty="0" smtClean="0"/>
          </a:p>
          <a:p>
            <a:pPr fontAlgn="base"/>
            <a:endParaRPr lang="tr-TR" sz="2200" dirty="0"/>
          </a:p>
          <a:p>
            <a:pPr fontAlgn="base"/>
            <a:endParaRPr lang="tr-TR" sz="2200" dirty="0" smtClean="0"/>
          </a:p>
          <a:p>
            <a:pPr fontAlgn="base"/>
            <a:endParaRPr lang="tr-TR" sz="2200" dirty="0"/>
          </a:p>
          <a:p>
            <a:pPr fontAlgn="base"/>
            <a:endParaRPr lang="tr-TR" sz="2200" dirty="0" smtClean="0"/>
          </a:p>
          <a:p>
            <a:pPr fontAlgn="base"/>
            <a:r>
              <a:rPr lang="tr-TR" sz="2200" dirty="0" smtClean="0"/>
              <a:t>Yaşamın </a:t>
            </a:r>
            <a:r>
              <a:rPr lang="tr-TR" sz="2200" dirty="0"/>
              <a:t>ilk yılında bir bebeğin, 10-12 saati gece olmak üzere toplamda günlük 13-14 saat uyku ihtiyacı var. (Bazı bebekler bu ortalamanın biraz üzerinde ya da altında seyrediyor olabilir). Yaşamın ikinci yılında toplam uyku ihtiyacı, 1 saat kadar azalsa da 4-5 yaşında bile ortalama 11-12 saatin altına düşmez.</a:t>
            </a:r>
          </a:p>
          <a:p>
            <a:pPr marL="0" indent="0">
              <a:buNone/>
            </a:pPr>
            <a:r>
              <a:rPr lang="tr-TR" sz="2200" dirty="0" smtClean="0"/>
              <a:t>          </a:t>
            </a:r>
            <a:endParaRPr lang="tr-TR" dirty="0"/>
          </a:p>
        </p:txBody>
      </p:sp>
      <p:pic>
        <p:nvPicPr>
          <p:cNvPr id="3074"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720" y="1027906"/>
            <a:ext cx="8305800" cy="386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15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Beslenme Alışkanlıkları Uyku Düzenini Etkiliyor</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t>Gece </a:t>
            </a:r>
            <a:r>
              <a:rPr lang="tr-TR" dirty="0"/>
              <a:t>yarısı kan şekerinin düşmesi uyanmaya yol açacaktır. Bu açıdan uyku saatine yakın karbonhidrattan zengin gıdalardan (unlu ve şekerli) kaçınmak gerekir</a:t>
            </a:r>
            <a:r>
              <a:rPr lang="tr-TR" dirty="0" smtClean="0"/>
              <a:t>.</a:t>
            </a:r>
            <a:r>
              <a:rPr lang="tr-TR" dirty="0"/>
              <a:t> Yatmadan önce alınan kafeinli gıdalar (birçok içecek ve çikolatada boldur) uyarıcı etkisi nedeniyle uykusuzluğa neden olabilir.</a:t>
            </a:r>
          </a:p>
          <a:p>
            <a:endParaRPr lang="tr-TR" dirty="0"/>
          </a:p>
        </p:txBody>
      </p:sp>
    </p:spTree>
    <p:extLst>
      <p:ext uri="{BB962C8B-B14F-4D97-AF65-F5344CB8AC3E}">
        <p14:creationId xmlns:p14="http://schemas.microsoft.com/office/powerpoint/2010/main" val="2741242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155575" y="160338"/>
            <a:ext cx="6273800" cy="6594030"/>
          </a:xfrm>
        </p:spPr>
        <p:txBody>
          <a:bodyPr>
            <a:normAutofit/>
          </a:bodyPr>
          <a:lstStyle/>
          <a:p>
            <a:pPr marL="0" indent="0">
              <a:buNone/>
            </a:pPr>
            <a:r>
              <a:rPr lang="tr-TR" sz="2400" dirty="0" smtClean="0"/>
              <a:t>        </a:t>
            </a:r>
          </a:p>
          <a:p>
            <a:pPr marL="0" indent="0">
              <a:buNone/>
            </a:pPr>
            <a:r>
              <a:rPr lang="tr-TR" sz="2400" b="1" dirty="0"/>
              <a:t>İyi Uyumayan Çocuklar </a:t>
            </a:r>
            <a:r>
              <a:rPr lang="tr-TR" sz="2400" b="1" dirty="0" err="1"/>
              <a:t>Obezite</a:t>
            </a:r>
            <a:r>
              <a:rPr lang="tr-TR" sz="2400" b="1" dirty="0"/>
              <a:t> Ve Depresyona </a:t>
            </a:r>
            <a:endParaRPr lang="tr-TR" sz="2400" b="1" dirty="0" smtClean="0"/>
          </a:p>
          <a:p>
            <a:pPr marL="0" indent="0">
              <a:buNone/>
            </a:pPr>
            <a:r>
              <a:rPr lang="tr-TR" sz="2400" b="1" dirty="0" smtClean="0"/>
              <a:t>Daha Yatkın </a:t>
            </a:r>
          </a:p>
          <a:p>
            <a:pPr marL="0" indent="0">
              <a:buNone/>
            </a:pPr>
            <a:r>
              <a:rPr lang="tr-TR" sz="2400" b="1" dirty="0"/>
              <a:t> </a:t>
            </a:r>
            <a:r>
              <a:rPr lang="tr-TR" sz="2400" b="1" dirty="0" smtClean="0"/>
              <a:t>       </a:t>
            </a:r>
            <a:r>
              <a:rPr lang="tr-TR" sz="2400" dirty="0" smtClean="0"/>
              <a:t> Çocuğunuz </a:t>
            </a:r>
            <a:r>
              <a:rPr lang="tr-TR" sz="2400" dirty="0"/>
              <a:t>yeterli uyumuyorsa zihinsel gelişim ve fiziksel büyümeyle ilgili önemli problemler baş gösterebilir. </a:t>
            </a:r>
            <a:endParaRPr lang="tr-TR" sz="2400" dirty="0" smtClean="0"/>
          </a:p>
          <a:p>
            <a:pPr marL="0" indent="0">
              <a:buNone/>
            </a:pPr>
            <a:endParaRPr lang="tr-TR" sz="2400" dirty="0"/>
          </a:p>
          <a:p>
            <a:pPr marL="0" indent="0">
              <a:buNone/>
            </a:pPr>
            <a:r>
              <a:rPr lang="tr-TR" sz="2400" dirty="0" smtClean="0"/>
              <a:t>         Örneğin</a:t>
            </a:r>
            <a:r>
              <a:rPr lang="tr-TR" sz="2400" dirty="0"/>
              <a:t>, açlık duygusu ve iştahı belirleyen hormonlardaki sorun yüzünden çocuğunuz olması gerekenden fazla yiyor ve yüksek kalorili faydasız </a:t>
            </a:r>
            <a:r>
              <a:rPr lang="tr-TR" sz="2400" dirty="0" smtClean="0"/>
              <a:t>yiyecekler</a:t>
            </a:r>
          </a:p>
          <a:p>
            <a:pPr marL="0" indent="0">
              <a:buNone/>
            </a:pPr>
            <a:r>
              <a:rPr lang="tr-TR" sz="2400" dirty="0" smtClean="0"/>
              <a:t>        </a:t>
            </a:r>
          </a:p>
          <a:p>
            <a:pPr marL="0" indent="0">
              <a:buNone/>
            </a:pPr>
            <a:r>
              <a:rPr lang="tr-TR" sz="2400" dirty="0"/>
              <a:t> </a:t>
            </a:r>
            <a:r>
              <a:rPr lang="tr-TR" sz="2400" dirty="0" smtClean="0"/>
              <a:t>        Bu </a:t>
            </a:r>
            <a:r>
              <a:rPr lang="tr-TR" sz="2400" dirty="0"/>
              <a:t>çocuklarda abur cubur yeme, fazla kalorili içecekler içme ve televizyon ya da bilgisayar karşısında geçirilen süre daha fazladır</a:t>
            </a:r>
            <a:r>
              <a:rPr lang="tr-TR" sz="2400" dirty="0" smtClean="0"/>
              <a:t>.</a:t>
            </a:r>
            <a:endParaRPr lang="tr-TR" sz="2400" dirty="0"/>
          </a:p>
        </p:txBody>
      </p:sp>
      <p:sp>
        <p:nvSpPr>
          <p:cNvPr id="10" name="İçerik Yer Tutucusu 9"/>
          <p:cNvSpPr>
            <a:spLocks noGrp="1"/>
          </p:cNvSpPr>
          <p:nvPr>
            <p:ph sz="half" idx="2"/>
          </p:nvPr>
        </p:nvSpPr>
        <p:spPr/>
        <p:txBody>
          <a:bodyPr>
            <a:normAutofit/>
          </a:bodyPr>
          <a:lstStyle/>
          <a:p>
            <a:endParaRPr lang="tr-TR"/>
          </a:p>
        </p:txBody>
      </p:sp>
      <p:sp>
        <p:nvSpPr>
          <p:cNvPr id="7" name="AutoShape 8" descr="çocuklarda uyku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çocuklarda uyku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8" name="Picture 1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072" y="621792"/>
            <a:ext cx="5900928" cy="586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020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328" y="2474976"/>
            <a:ext cx="10671048" cy="4242815"/>
          </a:xfrm>
        </p:spPr>
        <p:txBody>
          <a:bodyPr>
            <a:normAutofit fontScale="85000" lnSpcReduction="20000"/>
          </a:bodyPr>
          <a:lstStyle/>
          <a:p>
            <a:endParaRPr lang="tr-TR" dirty="0" smtClean="0"/>
          </a:p>
          <a:p>
            <a:endParaRPr lang="tr-TR" dirty="0"/>
          </a:p>
          <a:p>
            <a:endParaRPr lang="tr-TR" dirty="0" smtClean="0"/>
          </a:p>
          <a:p>
            <a:endParaRPr lang="tr-TR" dirty="0" smtClean="0"/>
          </a:p>
          <a:p>
            <a:endParaRPr lang="tr-TR" dirty="0"/>
          </a:p>
          <a:p>
            <a:endParaRPr lang="tr-TR" dirty="0" smtClean="0"/>
          </a:p>
          <a:p>
            <a:pPr marL="0" indent="0">
              <a:buNone/>
            </a:pPr>
            <a:r>
              <a:rPr lang="tr-TR" dirty="0"/>
              <a:t> </a:t>
            </a:r>
            <a:r>
              <a:rPr lang="tr-TR" dirty="0" smtClean="0"/>
              <a:t>        Çoğu </a:t>
            </a:r>
            <a:r>
              <a:rPr lang="tr-TR" dirty="0"/>
              <a:t>çocuk ebeveyninin tahmin ettiğinden daha fazla uykuya ihtiyaç duymaktadır. Çocuğunuzun uyku eksikliği yaşadığının göstergeleri gün içinde huzursuzluk ve huysuzluk, her zaman arabada uyuya kalma gibi şeyler olabilir. Eğer çocuğunuz uyku vaktinden önce çok hareketli oluyor ya da uyku vaktinden çok önce yorgunluk belirtileri gösteriyorsa, uyku düzeninizde sorun var demektir.</a:t>
            </a:r>
            <a:br>
              <a:rPr lang="tr-TR" dirty="0"/>
            </a:br>
            <a:endParaRPr lang="tr-TR" dirty="0"/>
          </a:p>
        </p:txBody>
      </p:sp>
      <p:pic>
        <p:nvPicPr>
          <p:cNvPr id="5122"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782" y="134429"/>
            <a:ext cx="9890633" cy="4461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84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80923"/>
            <a:ext cx="10707624" cy="1325563"/>
          </a:xfrm>
        </p:spPr>
        <p:txBody>
          <a:bodyPr>
            <a:normAutofit/>
          </a:bodyPr>
          <a:lstStyle/>
          <a:p>
            <a:r>
              <a:rPr lang="tr-TR" b="1" dirty="0" smtClean="0"/>
              <a:t>                    Uyusun </a:t>
            </a:r>
            <a:r>
              <a:rPr lang="tr-TR" b="1" dirty="0"/>
              <a:t>Da Büyüsün </a:t>
            </a:r>
            <a:br>
              <a:rPr lang="tr-TR" b="1" dirty="0"/>
            </a:br>
            <a:endParaRPr lang="tr-TR" b="1" dirty="0"/>
          </a:p>
        </p:txBody>
      </p:sp>
      <p:sp>
        <p:nvSpPr>
          <p:cNvPr id="3" name="İçerik Yer Tutucusu 2"/>
          <p:cNvSpPr>
            <a:spLocks noGrp="1"/>
          </p:cNvSpPr>
          <p:nvPr>
            <p:ph idx="1"/>
          </p:nvPr>
        </p:nvSpPr>
        <p:spPr/>
        <p:txBody>
          <a:bodyPr>
            <a:normAutofit fontScale="92500" lnSpcReduction="10000"/>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Uyku </a:t>
            </a:r>
            <a:r>
              <a:rPr lang="tr-TR" dirty="0"/>
              <a:t>yalnızca bir dinlenme aracı değildir. Uyku, beyin başta olmak üzere tüm organların </a:t>
            </a:r>
            <a:r>
              <a:rPr lang="tr-TR" dirty="0" err="1"/>
              <a:t>rejenerasyonu</a:t>
            </a:r>
            <a:r>
              <a:rPr lang="tr-TR" dirty="0"/>
              <a:t> için şarttır. </a:t>
            </a:r>
            <a:r>
              <a:rPr lang="tr-TR" dirty="0"/>
              <a:t>Çocuk ne kadar küçükse, büyüme o kadar hızlı, uyku ihtiyacı da o kadar fazladır. </a:t>
            </a:r>
            <a:r>
              <a:rPr lang="tr-TR" dirty="0" smtClean="0"/>
              <a:t>Uyku </a:t>
            </a:r>
            <a:r>
              <a:rPr lang="tr-TR" dirty="0"/>
              <a:t>sırasında stres hormonları azalırken büyüme hormonu salınımı artar. Bu sayede uyku sırasında vücut kendini onarır, yeniden yapılandırır, protein sentezi artar ve vücut kendini yeni güne hazırlar.</a:t>
            </a:r>
          </a:p>
          <a:p>
            <a:endParaRPr lang="tr-TR" dirty="0"/>
          </a:p>
          <a:p>
            <a:endParaRPr lang="tr-TR" dirty="0"/>
          </a:p>
        </p:txBody>
      </p:sp>
      <p:pic>
        <p:nvPicPr>
          <p:cNvPr id="6146"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648" y="0"/>
            <a:ext cx="8732520" cy="397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05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BESLENME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744" y="1560576"/>
            <a:ext cx="10515600" cy="5297424"/>
          </a:xfrm>
        </p:spPr>
      </p:pic>
    </p:spTree>
    <p:extLst>
      <p:ext uri="{BB962C8B-B14F-4D97-AF65-F5344CB8AC3E}">
        <p14:creationId xmlns:p14="http://schemas.microsoft.com/office/powerpoint/2010/main" val="951986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Düzenli Uyku Hafızayı da Güçlendiriyor</a:t>
            </a:r>
            <a:r>
              <a:rPr lang="tr-TR" dirty="0"/>
              <a:t/>
            </a:r>
            <a:br>
              <a:rPr lang="tr-TR" dirty="0"/>
            </a:br>
            <a:endParaRPr lang="tr-TR" dirty="0"/>
          </a:p>
        </p:txBody>
      </p:sp>
      <p:sp>
        <p:nvSpPr>
          <p:cNvPr id="3" name="İçerik Yer Tutucusu 2"/>
          <p:cNvSpPr>
            <a:spLocks noGrp="1"/>
          </p:cNvSpPr>
          <p:nvPr>
            <p:ph idx="1"/>
          </p:nvPr>
        </p:nvSpPr>
        <p:spPr>
          <a:xfrm>
            <a:off x="838200" y="1085088"/>
            <a:ext cx="10515600" cy="5091875"/>
          </a:xfrm>
        </p:spPr>
        <p:txBody>
          <a:bodyPr>
            <a:normAutofit/>
          </a:bodyPr>
          <a:lstStyle/>
          <a:p>
            <a:pPr marL="0" indent="0">
              <a:buNone/>
            </a:pPr>
            <a:r>
              <a:rPr lang="tr-TR" dirty="0" smtClean="0"/>
              <a:t>          Uyku </a:t>
            </a:r>
            <a:r>
              <a:rPr lang="tr-TR" dirty="0"/>
              <a:t>zamanı bakıcıların dört gözle bekledikleri soluklanma zamanı olurken; çocuklar için çok daha büyük bir öneme sahiptir. Çocuk uyku sırasında büyümektedir. </a:t>
            </a:r>
            <a:r>
              <a:rPr lang="tr-TR" dirty="0" smtClean="0"/>
              <a:t>Düzenli </a:t>
            </a:r>
            <a:r>
              <a:rPr lang="tr-TR" dirty="0"/>
              <a:t>uyuyan çocukta büyüme daha hızlı olacaktır. Yine bu çocuklarda </a:t>
            </a:r>
            <a:r>
              <a:rPr lang="tr-TR" b="1" dirty="0"/>
              <a:t>öğrenmenin daha net, hafızanın daha güçlü </a:t>
            </a:r>
            <a:r>
              <a:rPr lang="tr-TR" dirty="0"/>
              <a:t>olduğu ortaya konmuştur. </a:t>
            </a:r>
            <a:endParaRPr lang="tr-TR" dirty="0" smtClean="0"/>
          </a:p>
          <a:p>
            <a:endParaRPr lang="tr-TR" dirty="0"/>
          </a:p>
        </p:txBody>
      </p:sp>
      <p:pic>
        <p:nvPicPr>
          <p:cNvPr id="10242" name="Picture 2" descr="çocuklarda 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 y="3005010"/>
            <a:ext cx="9963785" cy="389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494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3568" y="365125"/>
            <a:ext cx="11521440" cy="1325563"/>
          </a:xfrm>
        </p:spPr>
        <p:txBody>
          <a:bodyPr>
            <a:normAutofit fontScale="90000"/>
          </a:bodyPr>
          <a:lstStyle/>
          <a:p>
            <a:r>
              <a:rPr lang="tr-TR" b="1" dirty="0"/>
              <a:t>Düzenli Uyku </a:t>
            </a:r>
            <a:r>
              <a:rPr lang="tr-TR" b="1" dirty="0" err="1"/>
              <a:t>Hiperaktivite</a:t>
            </a:r>
            <a:r>
              <a:rPr lang="tr-TR" b="1" dirty="0"/>
              <a:t> ve Depresyon Riskini Azaltıyor</a:t>
            </a:r>
            <a:r>
              <a:rPr lang="tr-TR" dirty="0"/>
              <a:t/>
            </a:r>
            <a:br>
              <a:rPr lang="tr-TR" dirty="0"/>
            </a:br>
            <a:endParaRPr lang="tr-TR" dirty="0"/>
          </a:p>
        </p:txBody>
      </p:sp>
      <p:sp>
        <p:nvSpPr>
          <p:cNvPr id="3" name="İçerik Yer Tutucusu 2"/>
          <p:cNvSpPr>
            <a:spLocks noGrp="1"/>
          </p:cNvSpPr>
          <p:nvPr>
            <p:ph idx="1"/>
          </p:nvPr>
        </p:nvSpPr>
        <p:spPr>
          <a:xfrm>
            <a:off x="5532120" y="1228216"/>
            <a:ext cx="6659880" cy="5149057"/>
          </a:xfrm>
        </p:spPr>
        <p:txBody>
          <a:bodyPr>
            <a:normAutofit/>
          </a:bodyPr>
          <a:lstStyle/>
          <a:p>
            <a:pPr marL="0" indent="0">
              <a:buNone/>
            </a:pPr>
            <a:r>
              <a:rPr lang="tr-TR" sz="2400" dirty="0"/>
              <a:t> </a:t>
            </a:r>
            <a:r>
              <a:rPr lang="tr-TR" sz="2400" dirty="0" smtClean="0"/>
              <a:t>            Bilimsel </a:t>
            </a:r>
            <a:r>
              <a:rPr lang="tr-TR" sz="2400" dirty="0"/>
              <a:t>araştırmalar okul öncesi çocuklarda düzenli uykunun </a:t>
            </a:r>
            <a:r>
              <a:rPr lang="tr-TR" sz="2400" dirty="0" err="1"/>
              <a:t>hiperaktivite</a:t>
            </a:r>
            <a:r>
              <a:rPr lang="tr-TR" sz="2400" dirty="0"/>
              <a:t>, </a:t>
            </a:r>
            <a:r>
              <a:rPr lang="tr-TR" sz="2400" dirty="0" err="1"/>
              <a:t>anksiyete</a:t>
            </a:r>
            <a:r>
              <a:rPr lang="tr-TR" sz="2400" dirty="0"/>
              <a:t> ve depresyonu azalttığını göstermiştir. Yine bir haftalık süre içinde 3-4 gün ve fazlası uykunun (bu da gün başına en az 11–12 saat uyku demektir) çocuklar için gerekli olduğu gösterilmiştir. </a:t>
            </a:r>
            <a:endParaRPr lang="tr-TR" sz="2400" dirty="0" smtClean="0"/>
          </a:p>
          <a:p>
            <a:pPr marL="0" indent="0">
              <a:buNone/>
            </a:pPr>
            <a:endParaRPr lang="tr-TR" sz="2000" dirty="0"/>
          </a:p>
          <a:p>
            <a:pPr marL="0" indent="0">
              <a:buNone/>
            </a:pPr>
            <a:endParaRPr lang="tr-TR" sz="2000" dirty="0" smtClean="0"/>
          </a:p>
          <a:p>
            <a:pPr marL="0" indent="0">
              <a:buNone/>
            </a:pPr>
            <a:r>
              <a:rPr lang="tr-TR" sz="2000" dirty="0"/>
              <a:t> </a:t>
            </a:r>
            <a:r>
              <a:rPr lang="tr-TR" sz="2000" dirty="0" smtClean="0"/>
              <a:t>              </a:t>
            </a:r>
            <a:r>
              <a:rPr lang="tr-TR" sz="2400" dirty="0" smtClean="0"/>
              <a:t>Bu </a:t>
            </a:r>
            <a:r>
              <a:rPr lang="tr-TR" sz="2400" dirty="0"/>
              <a:t>çocuklarda depresyon sıklığının gece 22.00 den önce yatağa giren çocuklara göre % 42 daha fazla olduğu gösterilmiştir. Ergenlik döneminde ideal uyku zamanı 9 saat iken, birçok çocuk 7–7,5 saat uyku ile yetinmektedir.</a:t>
            </a:r>
          </a:p>
          <a:p>
            <a:endParaRPr lang="tr-TR" sz="2400" dirty="0"/>
          </a:p>
        </p:txBody>
      </p:sp>
      <p:pic>
        <p:nvPicPr>
          <p:cNvPr id="9232" name="Picture 16" descr="uyk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 y="1228216"/>
            <a:ext cx="5495544" cy="514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14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Çocuğunuzun Yatma Vaktini 22.00 Olarak Belirleyin</a:t>
            </a:r>
            <a:br>
              <a:rPr lang="tr-TR" b="1" dirty="0"/>
            </a:br>
            <a:endParaRPr lang="tr-TR" dirty="0"/>
          </a:p>
        </p:txBody>
      </p:sp>
      <p:sp>
        <p:nvSpPr>
          <p:cNvPr id="3" name="İçerik Yer Tutucusu 2"/>
          <p:cNvSpPr>
            <a:spLocks noGrp="1"/>
          </p:cNvSpPr>
          <p:nvPr>
            <p:ph sz="half" idx="1"/>
          </p:nvPr>
        </p:nvSpPr>
        <p:spPr/>
        <p:txBody>
          <a:bodyPr/>
          <a:lstStyle/>
          <a:p>
            <a:r>
              <a:rPr lang="tr-TR" dirty="0" smtClean="0"/>
              <a:t>Tüm </a:t>
            </a:r>
            <a:r>
              <a:rPr lang="tr-TR" dirty="0"/>
              <a:t>çocukluk boyunca uykuya yatma zamanının mutlaka gece 22.00’den önce olması sağlanmalıdır. Bunu sağlamak her zaman çok kolay olmayabilir. Sağlıklı uyku alışkanlığının oturtulması erken bebeklik döneminde itibaren başlatılmalıdır.</a:t>
            </a:r>
          </a:p>
          <a:p>
            <a:endParaRPr lang="tr-TR" dirty="0"/>
          </a:p>
        </p:txBody>
      </p:sp>
      <p:pic>
        <p:nvPicPr>
          <p:cNvPr id="8194" name="Picture 2" descr="çocuklarda uyku ile ilgili görsel sonuc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4892" y="1690688"/>
            <a:ext cx="5536692"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86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100" y="377317"/>
            <a:ext cx="11353800" cy="1325563"/>
          </a:xfrm>
        </p:spPr>
        <p:txBody>
          <a:bodyPr>
            <a:normAutofit fontScale="90000"/>
          </a:bodyPr>
          <a:lstStyle/>
          <a:p>
            <a:r>
              <a:rPr lang="tr-TR" b="1" dirty="0"/>
              <a:t>Çocuğunuzun Kendi Kendine Uykuya Dalmasını Sağlayın</a:t>
            </a:r>
            <a:r>
              <a:rPr lang="tr-TR" dirty="0"/>
              <a:t/>
            </a:r>
            <a:br>
              <a:rPr lang="tr-TR" dirty="0"/>
            </a:b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               Çocuk </a:t>
            </a:r>
            <a:r>
              <a:rPr lang="tr-TR" dirty="0"/>
              <a:t>temas, anne göğsü, beslenerek ya da sallanarak uykuya dalmaya alışmışsa şartlı refleks oluşacaktır. Her uyandığında uyumak için zorunlu hale gelen bu koşulların varlığını isteyecektir. Böylece anne ya da bakıcı için uykusuz geceler başlayacaktır. </a:t>
            </a:r>
            <a:endParaRPr lang="tr-TR" dirty="0" smtClean="0"/>
          </a:p>
          <a:p>
            <a:pPr marL="0" indent="0">
              <a:buNone/>
            </a:pPr>
            <a:endParaRPr lang="tr-TR" dirty="0"/>
          </a:p>
          <a:p>
            <a:pPr marL="0" indent="0">
              <a:buNone/>
            </a:pPr>
            <a:r>
              <a:rPr lang="tr-TR" dirty="0" smtClean="0"/>
              <a:t>               Bu </a:t>
            </a:r>
            <a:r>
              <a:rPr lang="tr-TR" dirty="0"/>
              <a:t>nedenle bebeklik döneminde geliştirilen uyku alışkanlığı konusunda ailenin çocukları ve kendi çıkarları açısından çocukların bağımsız uykuya dalabilme alışkanlığını oturtmaları gerekir. Çocuklarda genellikle ayrılık </a:t>
            </a:r>
            <a:r>
              <a:rPr lang="tr-TR" dirty="0" err="1"/>
              <a:t>anksiyetesi</a:t>
            </a:r>
            <a:r>
              <a:rPr lang="tr-TR" dirty="0"/>
              <a:t> söz konusudur. Çocuklar gece uyandıklarında gerçek ile rüya arasındaki ayrımı kavrayabilmek için daha uzun </a:t>
            </a:r>
            <a:r>
              <a:rPr lang="tr-TR" dirty="0" smtClean="0"/>
              <a:t>süreye </a:t>
            </a:r>
            <a:r>
              <a:rPr lang="tr-TR" dirty="0"/>
              <a:t>ihtiyaç duyarlar.</a:t>
            </a:r>
          </a:p>
          <a:p>
            <a:endParaRPr lang="tr-TR" dirty="0"/>
          </a:p>
        </p:txBody>
      </p:sp>
    </p:spTree>
    <p:extLst>
      <p:ext uri="{BB962C8B-B14F-4D97-AF65-F5344CB8AC3E}">
        <p14:creationId xmlns:p14="http://schemas.microsoft.com/office/powerpoint/2010/main" val="3943343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4"/>
            <a:ext cx="10890504" cy="1325563"/>
          </a:xfrm>
        </p:spPr>
        <p:txBody>
          <a:bodyPr>
            <a:normAutofit fontScale="90000"/>
          </a:bodyPr>
          <a:lstStyle/>
          <a:p>
            <a:r>
              <a:rPr lang="tr-TR" sz="4000" b="1" dirty="0"/>
              <a:t>Düzenli uyku için çocuğunuzu masal ve masaj ile rahatlatın</a:t>
            </a:r>
            <a:r>
              <a:rPr lang="tr-TR" dirty="0"/>
              <a:t/>
            </a:r>
            <a:br>
              <a:rPr lang="tr-TR" dirty="0"/>
            </a:br>
            <a:endParaRPr lang="tr-TR" dirty="0"/>
          </a:p>
        </p:txBody>
      </p:sp>
      <p:sp>
        <p:nvSpPr>
          <p:cNvPr id="3" name="İçerik Yer Tutucusu 2"/>
          <p:cNvSpPr>
            <a:spLocks noGrp="1"/>
          </p:cNvSpPr>
          <p:nvPr>
            <p:ph sz="half" idx="1"/>
          </p:nvPr>
        </p:nvSpPr>
        <p:spPr>
          <a:xfrm>
            <a:off x="838200" y="1690687"/>
            <a:ext cx="5181600" cy="4486275"/>
          </a:xfrm>
        </p:spPr>
        <p:txBody>
          <a:bodyPr>
            <a:normAutofit fontScale="85000" lnSpcReduction="20000"/>
          </a:bodyPr>
          <a:lstStyle/>
          <a:p>
            <a:pPr marL="0" indent="0">
              <a:buNone/>
            </a:pPr>
            <a:r>
              <a:rPr lang="tr-TR" dirty="0" smtClean="0"/>
              <a:t>                  Düzenli </a:t>
            </a:r>
            <a:r>
              <a:rPr lang="tr-TR" dirty="0"/>
              <a:t>bir uyku saati, uyku öncesi masal ve rahatlatıcı bir müzik, gün içerisinde bedensel aktivite için fırsat sağlanması, uyandığında onu bekleyen cazip aktivite ve sürprizler listesi sunmak, çocuğu güven objesi ile baş başa bırakmak (seveceği bir battaniye ya da oyuncağı), </a:t>
            </a:r>
            <a:r>
              <a:rPr lang="tr-TR" dirty="0" smtClean="0"/>
              <a:t>uykuyu </a:t>
            </a:r>
            <a:r>
              <a:rPr lang="tr-TR" dirty="0"/>
              <a:t>çocuk için sevimli hale getirilebilir</a:t>
            </a:r>
            <a:r>
              <a:rPr lang="tr-TR" dirty="0" smtClean="0"/>
              <a:t>.</a:t>
            </a:r>
          </a:p>
          <a:p>
            <a:pPr marL="0" indent="0">
              <a:buNone/>
            </a:pPr>
            <a:endParaRPr lang="tr-TR" dirty="0"/>
          </a:p>
          <a:p>
            <a:pPr marL="0" indent="0">
              <a:buNone/>
            </a:pPr>
            <a:r>
              <a:rPr lang="tr-TR" dirty="0" smtClean="0"/>
              <a:t>     </a:t>
            </a:r>
          </a:p>
          <a:p>
            <a:pPr marL="0" indent="0">
              <a:buNone/>
            </a:pPr>
            <a:r>
              <a:rPr lang="tr-TR" dirty="0"/>
              <a:t> </a:t>
            </a:r>
            <a:r>
              <a:rPr lang="tr-TR" dirty="0" smtClean="0"/>
              <a:t>                 Uyumaya </a:t>
            </a:r>
            <a:r>
              <a:rPr lang="tr-TR" dirty="0"/>
              <a:t>gitme zamanı hakkında aile ile çocuk arasında savaş değil barış ortamı yaratmak belki de problemlerin çözümünü sağlayacaktır.</a:t>
            </a:r>
          </a:p>
          <a:p>
            <a:endParaRPr lang="tr-TR" dirty="0"/>
          </a:p>
        </p:txBody>
      </p:sp>
      <p:pic>
        <p:nvPicPr>
          <p:cNvPr id="11270" name="Picture 6" descr="İlgili resi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4872" y="1149859"/>
            <a:ext cx="5660136" cy="502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046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  </a:t>
            </a:r>
            <a:br>
              <a:rPr lang="tr-TR" dirty="0" smtClean="0"/>
            </a:br>
            <a:r>
              <a:rPr lang="tr-TR" dirty="0"/>
              <a:t> </a:t>
            </a:r>
            <a:r>
              <a:rPr lang="tr-TR" b="1" dirty="0"/>
              <a:t>İlyas AKTEKİN</a:t>
            </a:r>
            <a:r>
              <a:rPr lang="tr-TR" dirty="0"/>
              <a:t/>
            </a:r>
            <a:br>
              <a:rPr lang="tr-TR" dirty="0"/>
            </a:br>
            <a:r>
              <a:rPr lang="tr-TR" dirty="0" smtClean="0"/>
              <a:t>Psikolojik Danışman ve Rehber </a:t>
            </a:r>
            <a:br>
              <a:rPr lang="tr-TR" dirty="0" smtClean="0"/>
            </a:br>
            <a:endParaRPr lang="tr-TR" b="1" dirty="0"/>
          </a:p>
        </p:txBody>
      </p:sp>
      <p:pic>
        <p:nvPicPr>
          <p:cNvPr id="7170" name="Picture 2" descr="çocuklarda uyku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10756392" cy="497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603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8302" y="877824"/>
            <a:ext cx="6925642" cy="5242560"/>
          </a:xfrm>
        </p:spPr>
      </p:pic>
      <p:pic>
        <p:nvPicPr>
          <p:cNvPr id="5"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77824"/>
            <a:ext cx="4818303" cy="5242560"/>
          </a:xfrm>
          <a:prstGeom prst="rect">
            <a:avLst/>
          </a:prstGeom>
        </p:spPr>
      </p:pic>
    </p:spTree>
    <p:extLst>
      <p:ext uri="{BB962C8B-B14F-4D97-AF65-F5344CB8AC3E}">
        <p14:creationId xmlns:p14="http://schemas.microsoft.com/office/powerpoint/2010/main" val="3078670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Evde Pişirmek Daha Ucuz</a:t>
            </a:r>
            <a:br>
              <a:rPr lang="tr-TR" b="1" dirty="0"/>
            </a:br>
            <a:endParaRPr lang="tr-TR" dirty="0"/>
          </a:p>
        </p:txBody>
      </p:sp>
      <p:sp>
        <p:nvSpPr>
          <p:cNvPr id="3" name="İçerik Yer Tutucusu 2"/>
          <p:cNvSpPr>
            <a:spLocks noGrp="1"/>
          </p:cNvSpPr>
          <p:nvPr>
            <p:ph idx="1"/>
          </p:nvPr>
        </p:nvSpPr>
        <p:spPr/>
        <p:txBody>
          <a:bodyPr>
            <a:normAutofit/>
          </a:bodyPr>
          <a:lstStyle/>
          <a:p>
            <a:pPr marL="0" indent="0">
              <a:buNone/>
            </a:pPr>
            <a:r>
              <a:rPr lang="tr-TR" dirty="0"/>
              <a:t/>
            </a:r>
            <a:br>
              <a:rPr lang="tr-TR" dirty="0"/>
            </a:br>
            <a:r>
              <a:rPr lang="tr-TR" dirty="0" smtClean="0"/>
              <a:t>            Amerika'da </a:t>
            </a:r>
            <a:r>
              <a:rPr lang="tr-TR" dirty="0"/>
              <a:t>yapılan bir araştırmada, ulusal beslenme önerilerini karşılayan besinleri marketten almanın maliyeti restoranlarda yemek ile karşılaştırılmıştır. Araştırmada marketlerden alınan yiyecekler arasında meyve, donmuş sebze, tavuk göğsü, yağsız et, makarna, ekmekler, kahvaltılık tahıl gevrekleri ve süt ürünleri bulunurken, restoranlarda tüketilen besinler genelde sandviç, kızarmış tavuk, kızarmış patates ve meyve suları, kahve veya alkolsüz içeceklerden oluşmaktaydı. Analizler; hazır gıdadan alınan her kalorinin, evde pişirilen yemeklere göre %24 daha pahalı olduğunu ortaya koymuştur.</a:t>
            </a:r>
            <a:endParaRPr lang="tr-TR" dirty="0"/>
          </a:p>
        </p:txBody>
      </p:sp>
    </p:spTree>
    <p:extLst>
      <p:ext uri="{BB962C8B-B14F-4D97-AF65-F5344CB8AC3E}">
        <p14:creationId xmlns:p14="http://schemas.microsoft.com/office/powerpoint/2010/main" val="455158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268712" cy="6303899"/>
          </a:xfrm>
        </p:spPr>
      </p:pic>
    </p:spTree>
    <p:extLst>
      <p:ext uri="{BB962C8B-B14F-4D97-AF65-F5344CB8AC3E}">
        <p14:creationId xmlns:p14="http://schemas.microsoft.com/office/powerpoint/2010/main" val="2727002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0016" y="1914144"/>
            <a:ext cx="10515600" cy="4852416"/>
          </a:xfrm>
        </p:spPr>
        <p:txBody>
          <a:bodyPr>
            <a:normAutofit fontScale="92500" lnSpcReduction="10000"/>
          </a:bodyPr>
          <a:lstStyle/>
          <a:p>
            <a:endParaRPr lang="tr-TR" dirty="0" smtClean="0"/>
          </a:p>
          <a:p>
            <a:endParaRPr lang="tr-TR" dirty="0"/>
          </a:p>
          <a:p>
            <a:endParaRPr lang="tr-TR" dirty="0" smtClean="0"/>
          </a:p>
          <a:p>
            <a:endParaRPr lang="tr-TR" dirty="0"/>
          </a:p>
          <a:p>
            <a:endParaRPr lang="tr-TR" dirty="0" smtClean="0"/>
          </a:p>
          <a:p>
            <a:pPr marL="0" indent="0">
              <a:buNone/>
            </a:pPr>
            <a:r>
              <a:rPr lang="tr-TR" dirty="0" smtClean="0"/>
              <a:t>          Okul çocuklarında yapılan araştırmalar çocukların </a:t>
            </a:r>
            <a:r>
              <a:rPr lang="tr-TR" dirty="0"/>
              <a:t>büyük </a:t>
            </a:r>
            <a:r>
              <a:rPr lang="tr-TR" dirty="0" smtClean="0"/>
              <a:t>çoğunluğunun kahvalt</a:t>
            </a:r>
            <a:r>
              <a:rPr lang="tr-TR" dirty="0" smtClean="0"/>
              <a:t>ı</a:t>
            </a:r>
            <a:r>
              <a:rPr lang="tr-TR" dirty="0"/>
              <a:t> </a:t>
            </a:r>
            <a:r>
              <a:rPr lang="tr-TR" dirty="0" smtClean="0"/>
              <a:t>etmeden </a:t>
            </a:r>
            <a:r>
              <a:rPr lang="tr-TR" dirty="0"/>
              <a:t>okula gittiklerini göstermektedir</a:t>
            </a:r>
            <a:r>
              <a:rPr lang="tr-TR" dirty="0" smtClean="0"/>
              <a:t>. Uzun</a:t>
            </a:r>
            <a:r>
              <a:rPr lang="tr-TR" dirty="0"/>
              <a:t> </a:t>
            </a:r>
            <a:r>
              <a:rPr lang="tr-TR" dirty="0" smtClean="0"/>
              <a:t>süren </a:t>
            </a:r>
            <a:r>
              <a:rPr lang="tr-TR" dirty="0"/>
              <a:t>bir </a:t>
            </a:r>
            <a:r>
              <a:rPr lang="tr-TR" dirty="0" smtClean="0"/>
              <a:t>açlık </a:t>
            </a:r>
            <a:r>
              <a:rPr lang="tr-TR" dirty="0"/>
              <a:t>sonucu </a:t>
            </a:r>
            <a:r>
              <a:rPr lang="tr-TR" dirty="0" smtClean="0"/>
              <a:t>kahvalt</a:t>
            </a:r>
            <a:r>
              <a:rPr lang="tr-TR" dirty="0"/>
              <a:t>ı</a:t>
            </a:r>
            <a:r>
              <a:rPr lang="tr-TR" dirty="0" smtClean="0"/>
              <a:t> edilmediğinde kişi kendini </a:t>
            </a:r>
            <a:r>
              <a:rPr lang="tr-TR" dirty="0"/>
              <a:t>güçsüz hisseder, </a:t>
            </a:r>
            <a:r>
              <a:rPr lang="tr-TR" dirty="0" smtClean="0"/>
              <a:t>başı </a:t>
            </a:r>
            <a:r>
              <a:rPr lang="tr-TR" dirty="0"/>
              <a:t>döner, </a:t>
            </a:r>
            <a:r>
              <a:rPr lang="tr-TR" dirty="0" smtClean="0"/>
              <a:t>yeterli enerji olmad</a:t>
            </a:r>
            <a:r>
              <a:rPr lang="tr-TR" dirty="0" smtClean="0"/>
              <a:t>ığı</a:t>
            </a:r>
            <a:r>
              <a:rPr lang="tr-TR" dirty="0" smtClean="0"/>
              <a:t> </a:t>
            </a:r>
            <a:r>
              <a:rPr lang="tr-TR" dirty="0"/>
              <a:t>için zihinsel faaliyetler özellikle dikkat, </a:t>
            </a:r>
            <a:r>
              <a:rPr lang="tr-TR" dirty="0" smtClean="0"/>
              <a:t>çalışma </a:t>
            </a:r>
            <a:r>
              <a:rPr lang="tr-TR" dirty="0"/>
              <a:t>ve </a:t>
            </a:r>
            <a:r>
              <a:rPr lang="tr-TR" dirty="0" smtClean="0"/>
              <a:t>öğrenme yetenekleri azal</a:t>
            </a:r>
            <a:r>
              <a:rPr lang="tr-TR" dirty="0"/>
              <a:t>ı</a:t>
            </a:r>
            <a:r>
              <a:rPr lang="tr-TR" dirty="0" smtClean="0"/>
              <a:t>r</a:t>
            </a:r>
            <a:r>
              <a:rPr lang="tr-TR" dirty="0"/>
              <a:t>.</a:t>
            </a:r>
          </a:p>
          <a:p>
            <a:pPr marL="0" indent="0">
              <a:buNone/>
            </a:pPr>
            <a:r>
              <a:rPr lang="tr-TR" dirty="0"/>
              <a:t> </a:t>
            </a:r>
            <a:r>
              <a:rPr lang="tr-TR" dirty="0" smtClean="0"/>
              <a:t>         </a:t>
            </a:r>
            <a:r>
              <a:rPr lang="tr-TR" dirty="0" smtClean="0"/>
              <a:t>Okulda başar</a:t>
            </a:r>
            <a:r>
              <a:rPr lang="tr-TR" dirty="0"/>
              <a:t>ı</a:t>
            </a:r>
            <a:r>
              <a:rPr lang="tr-TR" dirty="0" smtClean="0"/>
              <a:t> düşer</a:t>
            </a:r>
            <a:r>
              <a:rPr lang="tr-TR" dirty="0"/>
              <a:t>. </a:t>
            </a:r>
            <a:r>
              <a:rPr lang="tr-TR" dirty="0" smtClean="0"/>
              <a:t>Kahvalt</a:t>
            </a:r>
            <a:r>
              <a:rPr lang="tr-TR" dirty="0"/>
              <a:t>ı</a:t>
            </a:r>
            <a:r>
              <a:rPr lang="tr-TR" dirty="0" smtClean="0"/>
              <a:t> </a:t>
            </a:r>
            <a:r>
              <a:rPr lang="tr-TR" dirty="0"/>
              <a:t>beyin </a:t>
            </a:r>
            <a:r>
              <a:rPr lang="tr-TR" dirty="0" smtClean="0"/>
              <a:t>fonksiyonları </a:t>
            </a:r>
            <a:r>
              <a:rPr lang="tr-TR" dirty="0"/>
              <a:t>için gerekli enerjiyi </a:t>
            </a:r>
            <a:r>
              <a:rPr lang="tr-TR" dirty="0" smtClean="0"/>
              <a:t>sağlayarak öğrenmeyi</a:t>
            </a:r>
            <a:r>
              <a:rPr lang="tr-TR" dirty="0"/>
              <a:t> </a:t>
            </a:r>
            <a:r>
              <a:rPr lang="tr-TR" dirty="0" smtClean="0"/>
              <a:t>olumlu </a:t>
            </a:r>
            <a:r>
              <a:rPr lang="tr-TR" dirty="0"/>
              <a:t>yönde etkiler.</a:t>
            </a:r>
          </a:p>
        </p:txBody>
      </p:sp>
      <p:pic>
        <p:nvPicPr>
          <p:cNvPr id="4" name="Picture 6"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9841992" cy="399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47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05307"/>
          </a:xfrm>
        </p:spPr>
        <p:txBody>
          <a:bodyPr>
            <a:normAutofit fontScale="90000"/>
          </a:bodyPr>
          <a:lstStyle/>
          <a:p>
            <a:r>
              <a:rPr lang="tr-TR" dirty="0" smtClean="0"/>
              <a:t>Okul </a:t>
            </a:r>
            <a:r>
              <a:rPr lang="tr-TR" dirty="0"/>
              <a:t>Ç</a:t>
            </a:r>
            <a:r>
              <a:rPr lang="tr-TR" dirty="0" smtClean="0"/>
              <a:t>ağı Çocuklarında;</a:t>
            </a:r>
            <a:br>
              <a:rPr lang="tr-TR" dirty="0" smtClean="0"/>
            </a:br>
            <a:r>
              <a:rPr lang="tr-TR" dirty="0" smtClean="0"/>
              <a:t> </a:t>
            </a:r>
            <a:endParaRPr lang="tr-TR" dirty="0"/>
          </a:p>
        </p:txBody>
      </p:sp>
      <p:sp>
        <p:nvSpPr>
          <p:cNvPr id="3" name="İçerik Yer Tutucusu 2"/>
          <p:cNvSpPr>
            <a:spLocks noGrp="1"/>
          </p:cNvSpPr>
          <p:nvPr>
            <p:ph idx="1"/>
          </p:nvPr>
        </p:nvSpPr>
        <p:spPr>
          <a:xfrm>
            <a:off x="560832" y="1011936"/>
            <a:ext cx="11387328" cy="5165027"/>
          </a:xfrm>
        </p:spPr>
        <p:txBody>
          <a:bodyPr>
            <a:normAutofit fontScale="92500"/>
          </a:bodyPr>
          <a:lstStyle/>
          <a:p>
            <a:r>
              <a:rPr lang="tr-TR" dirty="0" smtClean="0"/>
              <a:t>Beslenme genellikle düzensizdir ve farklı beslenme davranışları görülür.</a:t>
            </a:r>
          </a:p>
          <a:p>
            <a:r>
              <a:rPr lang="tr-TR" dirty="0" smtClean="0"/>
              <a:t>Bu </a:t>
            </a:r>
            <a:r>
              <a:rPr lang="tr-TR" dirty="0"/>
              <a:t>dönem de çocuk </a:t>
            </a:r>
            <a:r>
              <a:rPr lang="tr-TR" dirty="0" smtClean="0"/>
              <a:t>haşlanmış yumurtayı </a:t>
            </a:r>
            <a:r>
              <a:rPr lang="tr-TR" dirty="0"/>
              <a:t>bir </a:t>
            </a:r>
            <a:r>
              <a:rPr lang="tr-TR" dirty="0" smtClean="0"/>
              <a:t>gün çok </a:t>
            </a:r>
            <a:r>
              <a:rPr lang="tr-TR" dirty="0"/>
              <a:t>severek yerken, </a:t>
            </a:r>
            <a:r>
              <a:rPr lang="tr-TR" dirty="0" smtClean="0"/>
              <a:t>altı </a:t>
            </a:r>
            <a:r>
              <a:rPr lang="tr-TR" dirty="0"/>
              <a:t>ay boyunca yemeyi </a:t>
            </a:r>
            <a:r>
              <a:rPr lang="tr-TR" dirty="0" smtClean="0"/>
              <a:t>reddedebilir.</a:t>
            </a:r>
            <a:endParaRPr lang="tr-TR" dirty="0" smtClean="0"/>
          </a:p>
          <a:p>
            <a:r>
              <a:rPr lang="tr-TR" dirty="0"/>
              <a:t>1-5 </a:t>
            </a:r>
            <a:r>
              <a:rPr lang="tr-TR" dirty="0" smtClean="0"/>
              <a:t>yaş arası </a:t>
            </a:r>
            <a:r>
              <a:rPr lang="tr-TR" dirty="0"/>
              <a:t>çocuklar aileye veya çevreye </a:t>
            </a:r>
            <a:r>
              <a:rPr lang="tr-TR" dirty="0" smtClean="0"/>
              <a:t>duyduğu tepkiyi </a:t>
            </a:r>
            <a:r>
              <a:rPr lang="tr-TR" dirty="0"/>
              <a:t>yemek yememekle</a:t>
            </a:r>
          </a:p>
          <a:p>
            <a:r>
              <a:rPr lang="tr-TR" dirty="0"/>
              <a:t>dile getirmektedirler</a:t>
            </a:r>
            <a:r>
              <a:rPr lang="tr-TR" dirty="0" smtClean="0"/>
              <a:t>.</a:t>
            </a:r>
          </a:p>
          <a:p>
            <a:r>
              <a:rPr lang="tr-TR" dirty="0"/>
              <a:t>Seviyor diye </a:t>
            </a:r>
            <a:r>
              <a:rPr lang="tr-TR" dirty="0" smtClean="0"/>
              <a:t>aynı yemeği sık sık pişirmek</a:t>
            </a:r>
            <a:r>
              <a:rPr lang="tr-TR" dirty="0"/>
              <a:t>, o besine </a:t>
            </a:r>
            <a:r>
              <a:rPr lang="tr-TR" dirty="0" smtClean="0"/>
              <a:t>karşı </a:t>
            </a:r>
            <a:r>
              <a:rPr lang="tr-TR" dirty="0"/>
              <a:t>isteksizlik</a:t>
            </a:r>
          </a:p>
          <a:p>
            <a:r>
              <a:rPr lang="tr-TR" dirty="0" smtClean="0"/>
              <a:t>oluşturabilir</a:t>
            </a:r>
            <a:r>
              <a:rPr lang="tr-TR" dirty="0"/>
              <a:t>, yiyecekleri </a:t>
            </a:r>
            <a:r>
              <a:rPr lang="tr-TR" dirty="0" smtClean="0"/>
              <a:t>karıştırmaktan hoşlanmazlar</a:t>
            </a:r>
            <a:r>
              <a:rPr lang="tr-TR" dirty="0"/>
              <a:t>. Bu </a:t>
            </a:r>
            <a:r>
              <a:rPr lang="tr-TR" dirty="0" smtClean="0"/>
              <a:t>çağda </a:t>
            </a:r>
            <a:r>
              <a:rPr lang="tr-TR" dirty="0"/>
              <a:t>çocuk besin seçicisidir, </a:t>
            </a:r>
            <a:r>
              <a:rPr lang="tr-TR" dirty="0" smtClean="0"/>
              <a:t>her besini iştahla </a:t>
            </a:r>
            <a:r>
              <a:rPr lang="tr-TR" dirty="0"/>
              <a:t>yemez</a:t>
            </a:r>
            <a:r>
              <a:rPr lang="tr-TR" dirty="0" smtClean="0"/>
              <a:t>.</a:t>
            </a:r>
          </a:p>
          <a:p>
            <a:r>
              <a:rPr lang="tr-TR" dirty="0" smtClean="0"/>
              <a:t>Örneğin </a:t>
            </a:r>
            <a:r>
              <a:rPr lang="tr-TR" dirty="0"/>
              <a:t>çocuk kuru </a:t>
            </a:r>
            <a:r>
              <a:rPr lang="tr-TR" dirty="0" smtClean="0"/>
              <a:t>bir besini </a:t>
            </a:r>
            <a:r>
              <a:rPr lang="tr-TR" dirty="0"/>
              <a:t>tüketmekte güçlük çekebilir. </a:t>
            </a:r>
            <a:r>
              <a:rPr lang="tr-TR" dirty="0" smtClean="0"/>
              <a:t>Ayrıca </a:t>
            </a:r>
            <a:r>
              <a:rPr lang="tr-TR" dirty="0"/>
              <a:t>çocuklar </a:t>
            </a:r>
            <a:r>
              <a:rPr lang="tr-TR" dirty="0" smtClean="0"/>
              <a:t>acılı, </a:t>
            </a:r>
            <a:r>
              <a:rPr lang="tr-TR" dirty="0"/>
              <a:t>tuzlu </a:t>
            </a:r>
            <a:r>
              <a:rPr lang="tr-TR" dirty="0" smtClean="0"/>
              <a:t>veya </a:t>
            </a:r>
            <a:r>
              <a:rPr lang="tr-TR" dirty="0"/>
              <a:t>e</a:t>
            </a:r>
            <a:r>
              <a:rPr lang="nb-NO" dirty="0" smtClean="0"/>
              <a:t>k</a:t>
            </a:r>
            <a:r>
              <a:rPr lang="tr-TR" dirty="0" err="1" smtClean="0"/>
              <a:t>şi</a:t>
            </a:r>
            <a:r>
              <a:rPr lang="tr-TR" dirty="0" smtClean="0"/>
              <a:t> </a:t>
            </a:r>
            <a:r>
              <a:rPr lang="nb-NO" dirty="0" smtClean="0"/>
              <a:t>tatlar</a:t>
            </a:r>
            <a:r>
              <a:rPr lang="tr-TR" dirty="0" smtClean="0"/>
              <a:t>ı</a:t>
            </a:r>
            <a:r>
              <a:rPr lang="nb-NO" dirty="0" smtClean="0"/>
              <a:t> </a:t>
            </a:r>
            <a:r>
              <a:rPr lang="nb-NO" dirty="0"/>
              <a:t>genellikle reddederler</a:t>
            </a:r>
            <a:r>
              <a:rPr lang="nb-NO" dirty="0" smtClean="0"/>
              <a:t>.</a:t>
            </a:r>
            <a:endParaRPr lang="tr-TR" dirty="0" smtClean="0"/>
          </a:p>
          <a:p>
            <a:r>
              <a:rPr lang="tr-TR" dirty="0" smtClean="0"/>
              <a:t>Örneğin yoğurt </a:t>
            </a:r>
            <a:r>
              <a:rPr lang="tr-TR" dirty="0"/>
              <a:t>yemiyorsa </a:t>
            </a:r>
            <a:r>
              <a:rPr lang="tr-TR" dirty="0" smtClean="0"/>
              <a:t>aynı </a:t>
            </a:r>
            <a:r>
              <a:rPr lang="tr-TR" dirty="0"/>
              <a:t>gruptan peynir veya süt gibi besinler verilebilir</a:t>
            </a:r>
            <a:r>
              <a:rPr lang="tr-TR" dirty="0" smtClean="0"/>
              <a:t>.</a:t>
            </a:r>
          </a:p>
        </p:txBody>
      </p:sp>
    </p:spTree>
    <p:extLst>
      <p:ext uri="{BB962C8B-B14F-4D97-AF65-F5344CB8AC3E}">
        <p14:creationId xmlns:p14="http://schemas.microsoft.com/office/powerpoint/2010/main" val="3143835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11936"/>
            <a:ext cx="10515600" cy="5165027"/>
          </a:xfrm>
        </p:spPr>
        <p:txBody>
          <a:bodyPr>
            <a:normAutofit fontScale="92500" lnSpcReduction="10000"/>
          </a:bodyPr>
          <a:lstStyle/>
          <a:p>
            <a:r>
              <a:rPr lang="tr-TR" dirty="0" smtClean="0"/>
              <a:t>Okul öncesi çocuklar besin grupları içinde en az sebzeleri </a:t>
            </a:r>
            <a:r>
              <a:rPr lang="tr-TR" dirty="0" smtClean="0"/>
              <a:t>severler.</a:t>
            </a:r>
            <a:endParaRPr lang="tr-TR" dirty="0" smtClean="0"/>
          </a:p>
          <a:p>
            <a:r>
              <a:rPr lang="tr-TR" dirty="0"/>
              <a:t>G</a:t>
            </a:r>
            <a:r>
              <a:rPr lang="tr-TR" dirty="0" smtClean="0"/>
              <a:t>enellikle </a:t>
            </a:r>
            <a:r>
              <a:rPr lang="tr-TR" dirty="0" smtClean="0"/>
              <a:t>çiğ yenebilen salatalık</a:t>
            </a:r>
            <a:r>
              <a:rPr lang="tr-TR" dirty="0" smtClean="0"/>
              <a:t>, domates</a:t>
            </a:r>
            <a:r>
              <a:rPr lang="tr-TR" dirty="0" smtClean="0"/>
              <a:t>, havuç gibi sebzeleri pişmiş diğer sebze yemeklerinden daha çok tercih ederler. Bu tür sebzeler ince kesilip verilirse daha kolay ve severek tüketirler.</a:t>
            </a:r>
          </a:p>
          <a:p>
            <a:r>
              <a:rPr lang="tr-TR" dirty="0"/>
              <a:t>E</a:t>
            </a:r>
            <a:r>
              <a:rPr lang="tr-TR" dirty="0" smtClean="0"/>
              <a:t>ti</a:t>
            </a:r>
            <a:r>
              <a:rPr lang="tr-TR" dirty="0" smtClean="0"/>
              <a:t>, büyük parçalar halinde tüketemez. Bu nedenle etin yemeklerde genellikle </a:t>
            </a:r>
            <a:r>
              <a:rPr lang="tr-TR" dirty="0" smtClean="0"/>
              <a:t>kıyma şe</a:t>
            </a:r>
            <a:r>
              <a:rPr lang="sv-SE" dirty="0" smtClean="0"/>
              <a:t>klinde kullan</a:t>
            </a:r>
            <a:r>
              <a:rPr lang="tr-TR" dirty="0" smtClean="0"/>
              <a:t>ı</a:t>
            </a:r>
            <a:r>
              <a:rPr lang="sv-SE" dirty="0" smtClean="0"/>
              <a:t>lmas</a:t>
            </a:r>
            <a:r>
              <a:rPr lang="tr-TR" dirty="0"/>
              <a:t>ı</a:t>
            </a:r>
            <a:r>
              <a:rPr lang="sv-SE" dirty="0" smtClean="0"/>
              <a:t> önerilir</a:t>
            </a:r>
            <a:endParaRPr lang="tr-TR" dirty="0" smtClean="0"/>
          </a:p>
          <a:p>
            <a:r>
              <a:rPr lang="tr-TR" dirty="0" smtClean="0"/>
              <a:t>Çocuk büyük parça eti, kendisi keserek ancak 7-8 yaşlar</a:t>
            </a:r>
            <a:r>
              <a:rPr lang="tr-TR" dirty="0"/>
              <a:t>ı</a:t>
            </a:r>
            <a:r>
              <a:rPr lang="tr-TR" dirty="0" smtClean="0"/>
              <a:t>nda yiyebilir.</a:t>
            </a:r>
          </a:p>
          <a:p>
            <a:r>
              <a:rPr lang="tr-TR" dirty="0" smtClean="0"/>
              <a:t>Küçük çocuklar günde beş veya altı öğün yemeye gereksinim duyarlar, çünkü </a:t>
            </a:r>
            <a:r>
              <a:rPr lang="tr-TR" dirty="0" smtClean="0"/>
              <a:t>mide kapasiteleri </a:t>
            </a:r>
            <a:r>
              <a:rPr lang="tr-TR" dirty="0" smtClean="0"/>
              <a:t>sınırlıd</a:t>
            </a:r>
            <a:r>
              <a:rPr lang="tr-TR" dirty="0"/>
              <a:t>ı</a:t>
            </a:r>
            <a:r>
              <a:rPr lang="tr-TR" dirty="0" smtClean="0"/>
              <a:t>r. </a:t>
            </a:r>
            <a:endParaRPr lang="tr-TR" dirty="0" smtClean="0"/>
          </a:p>
          <a:p>
            <a:endParaRPr lang="tr-TR" dirty="0"/>
          </a:p>
          <a:p>
            <a:r>
              <a:rPr lang="tr-TR" dirty="0" smtClean="0"/>
              <a:t>Yapılan </a:t>
            </a:r>
            <a:r>
              <a:rPr lang="tr-TR" dirty="0" smtClean="0"/>
              <a:t>bir çalışmada 3-5 yaş aras</a:t>
            </a:r>
            <a:r>
              <a:rPr lang="tr-TR" dirty="0"/>
              <a:t>ı</a:t>
            </a:r>
            <a:r>
              <a:rPr lang="tr-TR" dirty="0" smtClean="0"/>
              <a:t> çocukların % 60‘ın</a:t>
            </a:r>
            <a:r>
              <a:rPr lang="tr-TR" dirty="0"/>
              <a:t>ı</a:t>
            </a:r>
            <a:r>
              <a:rPr lang="tr-TR" dirty="0" smtClean="0"/>
              <a:t>n günde üçten fazla, </a:t>
            </a:r>
            <a:endParaRPr lang="tr-TR" dirty="0" smtClean="0"/>
          </a:p>
          <a:p>
            <a:r>
              <a:rPr lang="tr-TR" dirty="0" smtClean="0"/>
              <a:t>6 </a:t>
            </a:r>
            <a:r>
              <a:rPr lang="tr-TR" dirty="0" err="1" smtClean="0"/>
              <a:t>yaşindaki</a:t>
            </a:r>
            <a:r>
              <a:rPr lang="tr-TR" dirty="0" smtClean="0"/>
              <a:t> </a:t>
            </a:r>
            <a:r>
              <a:rPr lang="tr-TR" dirty="0" smtClean="0"/>
              <a:t>çocukların ise % 50'sinin günde beş öğün tükettikleri belirlenmiştir.</a:t>
            </a:r>
          </a:p>
          <a:p>
            <a:endParaRPr lang="tr-TR" dirty="0"/>
          </a:p>
        </p:txBody>
      </p:sp>
    </p:spTree>
    <p:extLst>
      <p:ext uri="{BB962C8B-B14F-4D97-AF65-F5344CB8AC3E}">
        <p14:creationId xmlns:p14="http://schemas.microsoft.com/office/powerpoint/2010/main" val="746725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1661</Words>
  <Application>Microsoft Office PowerPoint</Application>
  <PresentationFormat>Geniş ekran</PresentationFormat>
  <Paragraphs>137</Paragraphs>
  <Slides>35</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Calibri</vt:lpstr>
      <vt:lpstr>Calibri Light</vt:lpstr>
      <vt:lpstr>Office Teması</vt:lpstr>
      <vt:lpstr>Çocuklarda Beslenme ve Uykunun Önemi </vt:lpstr>
      <vt:lpstr>Beslenme NEDİR?</vt:lpstr>
      <vt:lpstr>BESLENME ;</vt:lpstr>
      <vt:lpstr>PowerPoint Sunusu</vt:lpstr>
      <vt:lpstr>Evde Pişirmek Daha Ucuz </vt:lpstr>
      <vt:lpstr>PowerPoint Sunusu</vt:lpstr>
      <vt:lpstr>PowerPoint Sunusu</vt:lpstr>
      <vt:lpstr>Okul Çağı Çocuklarında;  </vt:lpstr>
      <vt:lpstr>PowerPoint Sunusu</vt:lpstr>
      <vt:lpstr>PowerPoint Sunusu</vt:lpstr>
      <vt:lpstr>PowerPoint Sunusu</vt:lpstr>
      <vt:lpstr>Öğrenciler için en önemli öğün kahvaltıdır.</vt:lpstr>
      <vt:lpstr>PowerPoint Sunusu</vt:lpstr>
      <vt:lpstr>PowerPoint Sunusu</vt:lpstr>
      <vt:lpstr>Okul Öncesi Çocuklarda Beslenme Alışkanlıkları Nasıl Kazandırılır? </vt:lpstr>
      <vt:lpstr>PowerPoint Sunusu</vt:lpstr>
      <vt:lpstr>PowerPoint Sunusu</vt:lpstr>
      <vt:lpstr>PowerPoint Sunusu</vt:lpstr>
      <vt:lpstr>PowerPoint Sunusu</vt:lpstr>
      <vt:lpstr>PowerPoint Sunusu</vt:lpstr>
      <vt:lpstr>PowerPoint Sunusu</vt:lpstr>
      <vt:lpstr>Çocukların Zeka ve Fiziksel Gelişiminde Uykunun Önemi </vt:lpstr>
      <vt:lpstr>PowerPoint Sunusu</vt:lpstr>
      <vt:lpstr>PowerPoint Sunusu</vt:lpstr>
      <vt:lpstr>  Çocuğunuzun ne kadar uyuması gerekir? </vt:lpstr>
      <vt:lpstr>Beslenme Alışkanlıkları Uyku Düzenini Etkiliyor </vt:lpstr>
      <vt:lpstr>PowerPoint Sunusu</vt:lpstr>
      <vt:lpstr>PowerPoint Sunusu</vt:lpstr>
      <vt:lpstr>                    Uyusun Da Büyüsün  </vt:lpstr>
      <vt:lpstr>Düzenli Uyku Hafızayı da Güçlendiriyor </vt:lpstr>
      <vt:lpstr>Düzenli Uyku Hiperaktivite ve Depresyon Riskini Azaltıyor </vt:lpstr>
      <vt:lpstr>Çocuğunuzun Yatma Vaktini 22.00 Olarak Belirleyin </vt:lpstr>
      <vt:lpstr>Çocuğunuzun Kendi Kendine Uykuya Dalmasını Sağlayın </vt:lpstr>
      <vt:lpstr>Düzenli uyku için çocuğunuzu masal ve masaj ile rahatlatın </vt:lpstr>
      <vt:lpstr>    İlyas AKTEKİN Psikolojik Danışman ve Rehber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Beslenme ve Uykunun Önemi</dc:title>
  <dc:creator>özcan</dc:creator>
  <cp:lastModifiedBy>özcan</cp:lastModifiedBy>
  <cp:revision>25</cp:revision>
  <dcterms:created xsi:type="dcterms:W3CDTF">2016-12-12T08:12:01Z</dcterms:created>
  <dcterms:modified xsi:type="dcterms:W3CDTF">2016-12-14T09:17:35Z</dcterms:modified>
</cp:coreProperties>
</file>